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5"/>
  </p:sldMasterIdLst>
  <p:notesMasterIdLst>
    <p:notesMasterId r:id="rId31"/>
  </p:notesMasterIdLst>
  <p:sldIdLst>
    <p:sldId id="256" r:id="rId6"/>
    <p:sldId id="319" r:id="rId7"/>
    <p:sldId id="320" r:id="rId8"/>
    <p:sldId id="307" r:id="rId9"/>
    <p:sldId id="315" r:id="rId10"/>
    <p:sldId id="334" r:id="rId11"/>
    <p:sldId id="331" r:id="rId12"/>
    <p:sldId id="321" r:id="rId13"/>
    <p:sldId id="322" r:id="rId14"/>
    <p:sldId id="316" r:id="rId15"/>
    <p:sldId id="304" r:id="rId16"/>
    <p:sldId id="306" r:id="rId17"/>
    <p:sldId id="305" r:id="rId18"/>
    <p:sldId id="284" r:id="rId19"/>
    <p:sldId id="328" r:id="rId20"/>
    <p:sldId id="294" r:id="rId21"/>
    <p:sldId id="293" r:id="rId22"/>
    <p:sldId id="325" r:id="rId23"/>
    <p:sldId id="287" r:id="rId24"/>
    <p:sldId id="323" r:id="rId25"/>
    <p:sldId id="339" r:id="rId26"/>
    <p:sldId id="338" r:id="rId27"/>
    <p:sldId id="277" r:id="rId28"/>
    <p:sldId id="300" r:id="rId29"/>
    <p:sldId id="330" r:id="rId30"/>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1">
          <p15:clr>
            <a:srgbClr val="A4A3A4"/>
          </p15:clr>
        </p15:guide>
        <p15:guide id="2" orient="horz" pos="2838">
          <p15:clr>
            <a:srgbClr val="A4A3A4"/>
          </p15:clr>
        </p15:guide>
        <p15:guide id="3" orient="horz" pos="1620">
          <p15:clr>
            <a:srgbClr val="A4A3A4"/>
          </p15:clr>
        </p15:guide>
        <p15:guide id="4" pos="839">
          <p15:clr>
            <a:srgbClr val="A4A3A4"/>
          </p15:clr>
        </p15:guide>
        <p15:guide id="5" pos="24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68"/>
    <a:srgbClr val="595959"/>
    <a:srgbClr val="FF7D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5237" autoAdjust="0"/>
  </p:normalViewPr>
  <p:slideViewPr>
    <p:cSldViewPr snapToGrid="0" snapToObjects="1" showGuides="1">
      <p:cViewPr varScale="1">
        <p:scale>
          <a:sx n="130" d="100"/>
          <a:sy n="130" d="100"/>
        </p:scale>
        <p:origin x="996" y="108"/>
      </p:cViewPr>
      <p:guideLst>
        <p:guide orient="horz" pos="3071"/>
        <p:guide orient="horz" pos="2838"/>
        <p:guide orient="horz" pos="1620"/>
        <p:guide pos="839"/>
        <p:guide pos="2422"/>
      </p:guideLst>
    </p:cSldViewPr>
  </p:slideViewPr>
  <p:notesTextViewPr>
    <p:cViewPr>
      <p:scale>
        <a:sx n="100" d="100"/>
        <a:sy n="100" d="100"/>
      </p:scale>
      <p:origin x="0" y="0"/>
    </p:cViewPr>
  </p:notesTextViewPr>
  <p:sorterViewPr>
    <p:cViewPr>
      <p:scale>
        <a:sx n="223" d="100"/>
        <a:sy n="22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'Ark1'!$B$1</c:f>
              <c:strCache>
                <c:ptCount val="1"/>
                <c:pt idx="0">
                  <c:v>Fordeling</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77C4-416F-9F2E-CE8E65582156}"/>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77C4-416F-9F2E-CE8E65582156}"/>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77C4-416F-9F2E-CE8E65582156}"/>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77C4-416F-9F2E-CE8E65582156}"/>
              </c:ext>
            </c:extLst>
          </c:dPt>
          <c:dPt>
            <c:idx val="4"/>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77C4-416F-9F2E-CE8E65582156}"/>
              </c:ext>
            </c:extLst>
          </c:dPt>
          <c:dLbls>
            <c:dLbl>
              <c:idx val="0"/>
              <c:tx>
                <c:rich>
                  <a:bodyPr/>
                  <a:lstStyle/>
                  <a:p>
                    <a:fld id="{F32B3DE1-A39F-401C-ADE8-621FF1E48CDC}" type="VALUE">
                      <a:rPr lang="en-US" smtClean="0"/>
                      <a:pPr/>
                      <a:t>[VERDI]</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7C4-416F-9F2E-CE8E65582156}"/>
                </c:ext>
              </c:extLst>
            </c:dLbl>
            <c:dLbl>
              <c:idx val="1"/>
              <c:tx>
                <c:rich>
                  <a:bodyPr/>
                  <a:lstStyle/>
                  <a:p>
                    <a:fld id="{47A00826-9068-4A16-ABEA-35EA211D93DB}" type="VALUE">
                      <a:rPr lang="en-US" smtClean="0"/>
                      <a:pPr/>
                      <a:t>[VERDI]</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7C4-416F-9F2E-CE8E65582156}"/>
                </c:ext>
              </c:extLst>
            </c:dLbl>
            <c:dLbl>
              <c:idx val="2"/>
              <c:tx>
                <c:rich>
                  <a:bodyPr/>
                  <a:lstStyle/>
                  <a:p>
                    <a:fld id="{CFA9A706-4E90-40CB-8EC6-90993A89116E}" type="VALUE">
                      <a:rPr lang="en-US" smtClean="0"/>
                      <a:pPr/>
                      <a:t>[VERDI]</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7C4-416F-9F2E-CE8E65582156}"/>
                </c:ext>
              </c:extLst>
            </c:dLbl>
            <c:dLbl>
              <c:idx val="3"/>
              <c:tx>
                <c:rich>
                  <a:bodyPr/>
                  <a:lstStyle/>
                  <a:p>
                    <a:fld id="{3858E0D8-8596-47C8-83F4-900DD9426FD4}" type="VALUE">
                      <a:rPr lang="en-US" smtClean="0"/>
                      <a:pPr/>
                      <a:t>[VERDI]</a:t>
                    </a:fld>
                    <a:r>
                      <a:rPr lang="en-US"/>
                      <a:t> %</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7C4-416F-9F2E-CE8E65582156}"/>
                </c:ext>
              </c:extLst>
            </c:dLbl>
            <c:dLbl>
              <c:idx val="4"/>
              <c:tx>
                <c:rich>
                  <a:bodyPr/>
                  <a:lstStyle/>
                  <a:p>
                    <a:fld id="{7B6A090D-00AB-488F-A8F8-C4028C3A93F5}" type="VALUE">
                      <a:rPr lang="en-US" smtClean="0"/>
                      <a:pPr/>
                      <a:t>[VERDI]</a:t>
                    </a:fld>
                    <a:r>
                      <a:rPr lang="en-US" dirty="0"/>
                      <a:t> %</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7C4-416F-9F2E-CE8E655821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nb-NO"/>
              </a:p>
            </c:txPr>
            <c:dLblPos val="in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'Ark1'!$A$2:$A$6</c:f>
              <c:strCache>
                <c:ptCount val="5"/>
                <c:pt idx="0">
                  <c:v>Barnehager</c:v>
                </c:pt>
                <c:pt idx="1">
                  <c:v>Skoler</c:v>
                </c:pt>
                <c:pt idx="2">
                  <c:v>Sykehjem og kommunekjøkken</c:v>
                </c:pt>
                <c:pt idx="3">
                  <c:v>Mat, vaskeri og praktisk bistand</c:v>
                </c:pt>
                <c:pt idx="4">
                  <c:v>Resterende virksomheter</c:v>
                </c:pt>
              </c:strCache>
            </c:strRef>
          </c:cat>
          <c:val>
            <c:numRef>
              <c:f>'Ark1'!$B$2:$B$6</c:f>
              <c:numCache>
                <c:formatCode>General</c:formatCode>
                <c:ptCount val="5"/>
                <c:pt idx="0">
                  <c:v>9</c:v>
                </c:pt>
                <c:pt idx="1">
                  <c:v>15</c:v>
                </c:pt>
                <c:pt idx="2">
                  <c:v>42</c:v>
                </c:pt>
                <c:pt idx="3">
                  <c:v>26</c:v>
                </c:pt>
                <c:pt idx="4">
                  <c:v>8</c:v>
                </c:pt>
              </c:numCache>
            </c:numRef>
          </c:val>
          <c:extLst>
            <c:ext xmlns:c16="http://schemas.microsoft.com/office/drawing/2014/chart" uri="{C3380CC4-5D6E-409C-BE32-E72D297353CC}">
              <c16:uniqueId val="{0000000A-77C4-416F-9F2E-CE8E655821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D993D-50D6-4CD8-99A0-E25E7CB3E104}" type="datetimeFigureOut">
              <a:rPr lang="nb-NO" smtClean="0"/>
              <a:t>14.11.2018</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C34AF-9607-433F-AD00-CD547FA098D6}" type="slidenum">
              <a:rPr lang="nb-NO" smtClean="0"/>
              <a:t>‹#›</a:t>
            </a:fld>
            <a:endParaRPr lang="nb-NO"/>
          </a:p>
        </p:txBody>
      </p:sp>
    </p:spTree>
    <p:extLst>
      <p:ext uri="{BB962C8B-B14F-4D97-AF65-F5344CB8AC3E}">
        <p14:creationId xmlns:p14="http://schemas.microsoft.com/office/powerpoint/2010/main" val="265173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redrikstad.kommune.no/globalassets/dokumenter/strategier/strategi-for-mat-og-miljo_vedtatt-i-bystyret-16.11.17_justert-10.01.2018.pdf"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opengov.cloudapp.net/Meetings/krs/Meetings/Details/16282545?agendaItemId=15008201" TargetMode="External"/><Relationship Id="rId4" Type="http://schemas.openxmlformats.org/officeDocument/2006/relationships/hyperlink" Target="https://www.asker.kommune.no/globalassets/samfunnsutvikling/strategiske-planer/hovedplan-gjenvinning-2016-2023.pdf"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Presentasjonen</a:t>
            </a:r>
            <a:r>
              <a:rPr lang="nb-NO" baseline="0" dirty="0"/>
              <a:t> er ment som en hjelp til å vise hvilke muligheter kommuner og fylkeskommuner har for å sette i gang klimatiltak som omfatter </a:t>
            </a:r>
            <a:r>
              <a:rPr lang="nb-NO" baseline="0" dirty="0" err="1"/>
              <a:t>matsvinn</a:t>
            </a:r>
            <a:r>
              <a:rPr lang="nb-NO" baseline="0" dirty="0"/>
              <a:t> og klimavennlig 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Under «Hvilke tiltak kan kommunene gjøre» finner du eksempler matsvinntiltak som er gjort i ulike kommuner.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Presentasjonen tar utgangspunkt i Miljødirektoratets veiledning for</a:t>
            </a:r>
            <a:r>
              <a:rPr lang="nb-NO" baseline="0" dirty="0"/>
              <a:t> m</a:t>
            </a:r>
            <a:r>
              <a:rPr lang="nb-NO" dirty="0"/>
              <a:t>atsvinn og klimavennlig mat. Vi anbefaler at du leser veiledningen</a:t>
            </a:r>
            <a:r>
              <a:rPr lang="nb-NO" baseline="0" dirty="0"/>
              <a:t> først: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http://www.miljokommune.no/Temaoversikt/Klima/Eksempler-pa-klima--og-energitiltak-1/Mat-og-matsvinn/Redusere-matsvinn-og-satse-pa-klimavennlig-mat/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1</a:t>
            </a:fld>
            <a:endParaRPr lang="nb-NO"/>
          </a:p>
        </p:txBody>
      </p:sp>
    </p:spTree>
    <p:extLst>
      <p:ext uri="{BB962C8B-B14F-4D97-AF65-F5344CB8AC3E}">
        <p14:creationId xmlns:p14="http://schemas.microsoft.com/office/powerpoint/2010/main" val="1344815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10</a:t>
            </a:fld>
            <a:endParaRPr lang="nb-NO"/>
          </a:p>
        </p:txBody>
      </p:sp>
    </p:spTree>
    <p:extLst>
      <p:ext uri="{BB962C8B-B14F-4D97-AF65-F5344CB8AC3E}">
        <p14:creationId xmlns:p14="http://schemas.microsoft.com/office/powerpoint/2010/main" val="106002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FNs bærekraftmål 12.3: Innen </a:t>
            </a:r>
            <a:r>
              <a:rPr lang="nb-NO" sz="1200" b="1" i="0" kern="1200" dirty="0">
                <a:solidFill>
                  <a:schemeClr val="tx1"/>
                </a:solidFill>
                <a:effectLst/>
                <a:latin typeface="+mn-lt"/>
                <a:ea typeface="+mn-ea"/>
                <a:cs typeface="+mn-cs"/>
              </a:rPr>
              <a:t>2030 halvere andelen </a:t>
            </a:r>
            <a:r>
              <a:rPr lang="nb-NO" sz="1200" b="1" i="0" kern="1200" dirty="0" err="1">
                <a:solidFill>
                  <a:schemeClr val="tx1"/>
                </a:solidFill>
                <a:effectLst/>
                <a:latin typeface="+mn-lt"/>
                <a:ea typeface="+mn-ea"/>
                <a:cs typeface="+mn-cs"/>
              </a:rPr>
              <a:t>matsvinn</a:t>
            </a:r>
            <a:r>
              <a:rPr lang="nb-NO" sz="1200" b="1" i="0" kern="1200" dirty="0">
                <a:solidFill>
                  <a:schemeClr val="tx1"/>
                </a:solidFill>
                <a:effectLst/>
                <a:latin typeface="+mn-lt"/>
                <a:ea typeface="+mn-ea"/>
                <a:cs typeface="+mn-cs"/>
              </a:rPr>
              <a:t> </a:t>
            </a:r>
            <a:r>
              <a:rPr lang="nb-NO" sz="1200" b="0" i="0" kern="1200" dirty="0">
                <a:solidFill>
                  <a:schemeClr val="tx1"/>
                </a:solidFill>
                <a:effectLst/>
                <a:latin typeface="+mn-lt"/>
                <a:ea typeface="+mn-ea"/>
                <a:cs typeface="+mn-cs"/>
              </a:rPr>
              <a:t>per innbygger på verdensbasis, både i </a:t>
            </a:r>
            <a:r>
              <a:rPr lang="nb-NO" sz="1200" b="1" i="0" kern="1200" dirty="0">
                <a:solidFill>
                  <a:schemeClr val="tx1"/>
                </a:solidFill>
                <a:effectLst/>
                <a:latin typeface="+mn-lt"/>
                <a:ea typeface="+mn-ea"/>
                <a:cs typeface="+mn-cs"/>
              </a:rPr>
              <a:t>detaljhandelen</a:t>
            </a:r>
            <a:r>
              <a:rPr lang="nb-NO" sz="1200" b="0" i="0" kern="1200" dirty="0">
                <a:solidFill>
                  <a:schemeClr val="tx1"/>
                </a:solidFill>
                <a:effectLst/>
                <a:latin typeface="+mn-lt"/>
                <a:ea typeface="+mn-ea"/>
                <a:cs typeface="+mn-cs"/>
              </a:rPr>
              <a:t> og blant </a:t>
            </a:r>
            <a:r>
              <a:rPr lang="nb-NO" sz="1200" b="1" i="0" kern="1200" dirty="0">
                <a:solidFill>
                  <a:schemeClr val="tx1"/>
                </a:solidFill>
                <a:effectLst/>
                <a:latin typeface="+mn-lt"/>
                <a:ea typeface="+mn-ea"/>
                <a:cs typeface="+mn-cs"/>
              </a:rPr>
              <a:t>forbrukere</a:t>
            </a:r>
            <a:r>
              <a:rPr lang="nb-NO" sz="1200" b="0" i="0" kern="1200" dirty="0">
                <a:solidFill>
                  <a:schemeClr val="tx1"/>
                </a:solidFill>
                <a:effectLst/>
                <a:latin typeface="+mn-lt"/>
                <a:ea typeface="+mn-ea"/>
                <a:cs typeface="+mn-cs"/>
              </a:rPr>
              <a:t>, og redusere svinn i </a:t>
            </a:r>
            <a:r>
              <a:rPr lang="nb-NO" sz="1200" b="1" i="0" kern="1200" dirty="0">
                <a:solidFill>
                  <a:schemeClr val="tx1"/>
                </a:solidFill>
                <a:effectLst/>
                <a:latin typeface="+mn-lt"/>
                <a:ea typeface="+mn-ea"/>
                <a:cs typeface="+mn-cs"/>
              </a:rPr>
              <a:t>produksjons- og forsyningskjeden</a:t>
            </a:r>
            <a:r>
              <a:rPr lang="nb-NO" sz="1200" b="0" i="0" kern="1200" dirty="0">
                <a:solidFill>
                  <a:schemeClr val="tx1"/>
                </a:solidFill>
                <a:effectLst/>
                <a:latin typeface="+mn-lt"/>
                <a:ea typeface="+mn-ea"/>
                <a:cs typeface="+mn-cs"/>
              </a:rPr>
              <a:t>, herunder svinn etter innhøsting</a:t>
            </a:r>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11</a:t>
            </a:fld>
            <a:endParaRPr lang="nb-NO"/>
          </a:p>
        </p:txBody>
      </p:sp>
    </p:spTree>
    <p:extLst>
      <p:ext uri="{BB962C8B-B14F-4D97-AF65-F5344CB8AC3E}">
        <p14:creationId xmlns:p14="http://schemas.microsoft.com/office/powerpoint/2010/main" val="2395643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Regjeringen og den norske matbransjen har undertegnet en avtale (i juni 2017) om å redusere matsvinnet i Norge med 50 prosent innen 2030.</a:t>
            </a:r>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12</a:t>
            </a:fld>
            <a:endParaRPr lang="nb-NO"/>
          </a:p>
        </p:txBody>
      </p:sp>
    </p:spTree>
    <p:extLst>
      <p:ext uri="{BB962C8B-B14F-4D97-AF65-F5344CB8AC3E}">
        <p14:creationId xmlns:p14="http://schemas.microsoft.com/office/powerpoint/2010/main" val="3524296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Lov om offentlige anskaffelser (anskaffelsesloven), § 5. Miljø, menneskerettigheter og andre samfunnshensyn: </a:t>
            </a:r>
          </a:p>
          <a:p>
            <a:r>
              <a:rPr lang="nb-NO" dirty="0"/>
              <a:t>«Statlige, fylkeskommunale og kommunale myndigheter og offentligrettslige organer skal innrette sin anskaffelsespraksis slik at den bidrar til </a:t>
            </a:r>
            <a:r>
              <a:rPr lang="nb-NO" b="0" dirty="0"/>
              <a:t>å </a:t>
            </a:r>
            <a:r>
              <a:rPr lang="nb-NO" b="1" dirty="0"/>
              <a:t>redusere skadelig miljøpåvirkning</a:t>
            </a:r>
            <a:r>
              <a:rPr lang="nb-NO" dirty="0"/>
              <a:t>, og </a:t>
            </a:r>
            <a:r>
              <a:rPr lang="nb-NO" b="1" dirty="0"/>
              <a:t>fremme klimavennlige løsninger </a:t>
            </a:r>
            <a:r>
              <a:rPr lang="nb-NO" dirty="0"/>
              <a:t>der dette er relevant.» </a:t>
            </a:r>
          </a:p>
          <a:p>
            <a:endParaRPr lang="nb-NO" dirty="0"/>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13</a:t>
            </a:fld>
            <a:endParaRPr lang="nb-NO"/>
          </a:p>
        </p:txBody>
      </p:sp>
    </p:spTree>
    <p:extLst>
      <p:ext uri="{BB962C8B-B14F-4D97-AF65-F5344CB8AC3E}">
        <p14:creationId xmlns:p14="http://schemas.microsoft.com/office/powerpoint/2010/main" val="948446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kern="1200" dirty="0">
                <a:solidFill>
                  <a:schemeClr val="tx1"/>
                </a:solidFill>
                <a:effectLst/>
                <a:latin typeface="+mn-lt"/>
                <a:ea typeface="+mn-ea"/>
                <a:cs typeface="+mn-cs"/>
              </a:rPr>
              <a:t>Reduserte klimagassutslipp </a:t>
            </a:r>
            <a:r>
              <a:rPr lang="nb-NO" sz="1200" b="0" kern="1200" dirty="0">
                <a:solidFill>
                  <a:schemeClr val="tx1"/>
                </a:solidFill>
                <a:effectLst/>
                <a:latin typeface="+mn-lt"/>
                <a:ea typeface="+mn-ea"/>
                <a:cs typeface="+mn-cs"/>
              </a:rPr>
              <a:t>gjennom</a:t>
            </a:r>
            <a:r>
              <a:rPr lang="nb-NO" sz="1200" b="0" kern="1200" baseline="0" dirty="0">
                <a:solidFill>
                  <a:schemeClr val="tx1"/>
                </a:solidFill>
                <a:effectLst/>
                <a:latin typeface="+mn-lt"/>
                <a:ea typeface="+mn-ea"/>
                <a:cs typeface="+mn-cs"/>
              </a:rPr>
              <a:t> redusert </a:t>
            </a:r>
            <a:r>
              <a:rPr lang="nb-NO" sz="1200" b="0" kern="1200" baseline="0" dirty="0" err="1">
                <a:solidFill>
                  <a:schemeClr val="tx1"/>
                </a:solidFill>
                <a:effectLst/>
                <a:latin typeface="+mn-lt"/>
                <a:ea typeface="+mn-ea"/>
                <a:cs typeface="+mn-cs"/>
              </a:rPr>
              <a:t>matsvinn</a:t>
            </a:r>
            <a:r>
              <a:rPr lang="nb-NO" sz="1200" b="0" kern="1200" baseline="0" dirty="0">
                <a:solidFill>
                  <a:schemeClr val="tx1"/>
                </a:solidFill>
                <a:effectLst/>
                <a:latin typeface="+mn-lt"/>
                <a:ea typeface="+mn-ea"/>
                <a:cs typeface="+mn-cs"/>
              </a:rPr>
              <a:t> og omlegging til klimavennlig mat</a:t>
            </a:r>
            <a:endParaRPr lang="nb-NO"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nb-NO" sz="1200" b="1" kern="1200" dirty="0">
                <a:solidFill>
                  <a:schemeClr val="tx1"/>
                </a:solidFill>
                <a:effectLst/>
                <a:latin typeface="+mn-lt"/>
                <a:ea typeface="+mn-ea"/>
                <a:cs typeface="+mn-cs"/>
              </a:rPr>
              <a:t>Lavere kostnader</a:t>
            </a:r>
            <a:r>
              <a:rPr lang="nb-NO" sz="1200" kern="1200" dirty="0">
                <a:solidFill>
                  <a:schemeClr val="tx1"/>
                </a:solidFill>
                <a:effectLst/>
                <a:latin typeface="+mn-lt"/>
                <a:ea typeface="+mn-ea"/>
                <a:cs typeface="+mn-cs"/>
              </a:rPr>
              <a:t>, gjennom færre og billigere innkjøp</a:t>
            </a:r>
          </a:p>
          <a:p>
            <a:pPr marL="171450" lvl="0" indent="-171450">
              <a:buFont typeface="Arial" panose="020B0604020202020204" pitchFamily="34" charset="0"/>
              <a:buChar char="•"/>
            </a:pPr>
            <a:r>
              <a:rPr lang="nb-NO" sz="1200" b="1" kern="1200" dirty="0">
                <a:solidFill>
                  <a:schemeClr val="tx1"/>
                </a:solidFill>
                <a:effectLst/>
                <a:latin typeface="+mn-lt"/>
                <a:ea typeface="+mn-ea"/>
                <a:cs typeface="+mn-cs"/>
              </a:rPr>
              <a:t>Økt</a:t>
            </a:r>
            <a:r>
              <a:rPr lang="nb-NO" sz="1200" b="1" kern="1200" baseline="0" dirty="0">
                <a:solidFill>
                  <a:schemeClr val="tx1"/>
                </a:solidFill>
                <a:effectLst/>
                <a:latin typeface="+mn-lt"/>
                <a:ea typeface="+mn-ea"/>
                <a:cs typeface="+mn-cs"/>
              </a:rPr>
              <a:t> </a:t>
            </a:r>
            <a:r>
              <a:rPr lang="nb-NO" sz="1200" b="1" kern="1200" dirty="0">
                <a:solidFill>
                  <a:schemeClr val="tx1"/>
                </a:solidFill>
                <a:effectLst/>
                <a:latin typeface="+mn-lt"/>
                <a:ea typeface="+mn-ea"/>
                <a:cs typeface="+mn-cs"/>
              </a:rPr>
              <a:t>bevissthet </a:t>
            </a:r>
            <a:r>
              <a:rPr lang="nb-NO" sz="1200" kern="1200" dirty="0">
                <a:solidFill>
                  <a:schemeClr val="tx1"/>
                </a:solidFill>
                <a:effectLst/>
                <a:latin typeface="+mn-lt"/>
                <a:ea typeface="+mn-ea"/>
                <a:cs typeface="+mn-cs"/>
              </a:rPr>
              <a:t>blant kommunalt ansatte rundt </a:t>
            </a:r>
            <a:r>
              <a:rPr lang="nb-NO" sz="1200" kern="1200" dirty="0" err="1">
                <a:solidFill>
                  <a:schemeClr val="tx1"/>
                </a:solidFill>
                <a:effectLst/>
                <a:latin typeface="+mn-lt"/>
                <a:ea typeface="+mn-ea"/>
                <a:cs typeface="+mn-cs"/>
              </a:rPr>
              <a:t>matsvinn</a:t>
            </a:r>
            <a:r>
              <a:rPr lang="nb-NO" sz="1200" kern="1200" dirty="0">
                <a:solidFill>
                  <a:schemeClr val="tx1"/>
                </a:solidFill>
                <a:effectLst/>
                <a:latin typeface="+mn-lt"/>
                <a:ea typeface="+mn-ea"/>
                <a:cs typeface="+mn-cs"/>
              </a:rPr>
              <a:t> og klimavennlig mat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kern="1200" dirty="0">
                <a:solidFill>
                  <a:schemeClr val="tx1"/>
                </a:solidFill>
                <a:effectLst/>
                <a:latin typeface="+mn-lt"/>
                <a:ea typeface="+mn-ea"/>
                <a:cs typeface="+mn-cs"/>
              </a:rPr>
              <a:t>Bedre samarbeid </a:t>
            </a:r>
            <a:r>
              <a:rPr lang="nb-NO" sz="1200" kern="1200" dirty="0">
                <a:solidFill>
                  <a:schemeClr val="tx1"/>
                </a:solidFill>
                <a:effectLst/>
                <a:latin typeface="+mn-lt"/>
                <a:ea typeface="+mn-ea"/>
                <a:cs typeface="+mn-cs"/>
              </a:rPr>
              <a:t>og tettere dialog på tvers av kommunale virksomheter</a:t>
            </a:r>
          </a:p>
          <a:p>
            <a:pPr marL="171450" lvl="0" indent="-171450">
              <a:buFont typeface="Arial" panose="020B0604020202020204" pitchFamily="34" charset="0"/>
              <a:buChar char="•"/>
            </a:pPr>
            <a:r>
              <a:rPr lang="nb-NO" sz="1200" b="1" kern="1200" dirty="0">
                <a:solidFill>
                  <a:schemeClr val="tx1"/>
                </a:solidFill>
                <a:effectLst/>
                <a:latin typeface="+mn-lt"/>
                <a:ea typeface="+mn-ea"/>
                <a:cs typeface="+mn-cs"/>
              </a:rPr>
              <a:t>Mer</a:t>
            </a:r>
            <a:r>
              <a:rPr lang="nb-NO" sz="1200" kern="1200" dirty="0">
                <a:solidFill>
                  <a:schemeClr val="tx1"/>
                </a:solidFill>
                <a:effectLst/>
                <a:latin typeface="+mn-lt"/>
                <a:ea typeface="+mn-ea"/>
                <a:cs typeface="+mn-cs"/>
              </a:rPr>
              <a:t> </a:t>
            </a:r>
            <a:r>
              <a:rPr lang="nb-NO" sz="1200" b="1" kern="1200" dirty="0">
                <a:solidFill>
                  <a:schemeClr val="tx1"/>
                </a:solidFill>
                <a:effectLst/>
                <a:latin typeface="+mn-lt"/>
                <a:ea typeface="+mn-ea"/>
                <a:cs typeface="+mn-cs"/>
              </a:rPr>
              <a:t>etisk ansvarlig forvaltning</a:t>
            </a:r>
            <a:r>
              <a:rPr lang="nb-NO" sz="1200" kern="1200" dirty="0">
                <a:solidFill>
                  <a:schemeClr val="tx1"/>
                </a:solidFill>
                <a:effectLst/>
                <a:latin typeface="+mn-lt"/>
                <a:ea typeface="+mn-ea"/>
                <a:cs typeface="+mn-cs"/>
              </a:rPr>
              <a:t> av mat og drikke </a:t>
            </a:r>
          </a:p>
          <a:p>
            <a:pPr lvl="0"/>
            <a:endParaRPr lang="nb-NO" sz="1200" kern="1200" dirty="0">
              <a:solidFill>
                <a:schemeClr val="tx1"/>
              </a:solidFill>
              <a:effectLst/>
              <a:latin typeface="+mn-lt"/>
              <a:ea typeface="+mn-ea"/>
              <a:cs typeface="+mn-cs"/>
            </a:endParaRPr>
          </a:p>
          <a:p>
            <a:pPr lvl="0"/>
            <a:r>
              <a:rPr lang="nb-NO" sz="1200" b="1" kern="1200" dirty="0">
                <a:solidFill>
                  <a:schemeClr val="tx1"/>
                </a:solidFill>
                <a:effectLst/>
                <a:latin typeface="+mn-lt"/>
                <a:ea typeface="+mn-ea"/>
                <a:cs typeface="+mn-cs"/>
              </a:rPr>
              <a:t>Fredrikstad kommune</a:t>
            </a:r>
          </a:p>
          <a:p>
            <a:pPr lvl="0"/>
            <a:r>
              <a:rPr lang="nb-NO" sz="1200" b="0" i="0" u="none" strike="noStrike" kern="1200" baseline="0" dirty="0">
                <a:solidFill>
                  <a:schemeClr val="tx1"/>
                </a:solidFill>
                <a:latin typeface="+mn-lt"/>
                <a:ea typeface="+mn-ea"/>
                <a:cs typeface="+mn-cs"/>
              </a:rPr>
              <a:t>Redusert </a:t>
            </a:r>
            <a:r>
              <a:rPr lang="nb-NO" sz="1200" b="0" i="0" u="none" strike="noStrike" kern="1200" baseline="0" dirty="0" err="1">
                <a:solidFill>
                  <a:schemeClr val="tx1"/>
                </a:solidFill>
                <a:latin typeface="+mn-lt"/>
                <a:ea typeface="+mn-ea"/>
                <a:cs typeface="+mn-cs"/>
              </a:rPr>
              <a:t>matsvinn</a:t>
            </a:r>
            <a:r>
              <a:rPr lang="nb-NO" sz="1200" b="0" i="0" u="none" strike="noStrike" kern="1200" baseline="0" dirty="0">
                <a:solidFill>
                  <a:schemeClr val="tx1"/>
                </a:solidFill>
                <a:latin typeface="+mn-lt"/>
                <a:ea typeface="+mn-ea"/>
                <a:cs typeface="+mn-cs"/>
              </a:rPr>
              <a:t> på 30 % innen 2025 vil kunne medføre en beregnet årlig besparelse på cirka kr. 800 000,- for organisasjonen totalt. Det er i beregningen ikke tatt høyde for hvilken type mat som har størst svinn, og anslaget er usikkert. </a:t>
            </a:r>
            <a:endParaRPr lang="nb-NO" sz="1200" kern="1200" dirty="0">
              <a:solidFill>
                <a:schemeClr val="tx1"/>
              </a:solidFill>
              <a:effectLst/>
              <a:latin typeface="+mn-lt"/>
              <a:ea typeface="+mn-ea"/>
              <a:cs typeface="+mn-cs"/>
            </a:endParaRPr>
          </a:p>
          <a:p>
            <a:endParaRPr lang="nb-NO" dirty="0"/>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15</a:t>
            </a:fld>
            <a:endParaRPr lang="nb-NO"/>
          </a:p>
        </p:txBody>
      </p:sp>
    </p:spTree>
    <p:extLst>
      <p:ext uri="{BB962C8B-B14F-4D97-AF65-F5344CB8AC3E}">
        <p14:creationId xmlns:p14="http://schemas.microsoft.com/office/powerpoint/2010/main" val="417315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Reduserte klimagassutslipp </a:t>
            </a:r>
            <a:r>
              <a:rPr lang="nb-NO" sz="1200" b="0" kern="1200" dirty="0">
                <a:solidFill>
                  <a:schemeClr val="tx1"/>
                </a:solidFill>
                <a:effectLst/>
                <a:latin typeface="+mn-lt"/>
                <a:ea typeface="+mn-ea"/>
                <a:cs typeface="+mn-cs"/>
              </a:rPr>
              <a:t>gjennom</a:t>
            </a:r>
            <a:r>
              <a:rPr lang="nb-NO" sz="1200" b="0" kern="1200" baseline="0" dirty="0">
                <a:solidFill>
                  <a:schemeClr val="tx1"/>
                </a:solidFill>
                <a:effectLst/>
                <a:latin typeface="+mn-lt"/>
                <a:ea typeface="+mn-ea"/>
                <a:cs typeface="+mn-cs"/>
              </a:rPr>
              <a:t> redusert </a:t>
            </a:r>
            <a:r>
              <a:rPr lang="nb-NO" sz="1200" b="0" kern="1200" baseline="0" dirty="0" err="1">
                <a:solidFill>
                  <a:schemeClr val="tx1"/>
                </a:solidFill>
                <a:effectLst/>
                <a:latin typeface="+mn-lt"/>
                <a:ea typeface="+mn-ea"/>
                <a:cs typeface="+mn-cs"/>
              </a:rPr>
              <a:t>matsvinn</a:t>
            </a:r>
            <a:r>
              <a:rPr lang="nb-NO" sz="1200" b="0" kern="1200" baseline="0" dirty="0">
                <a:solidFill>
                  <a:schemeClr val="tx1"/>
                </a:solidFill>
                <a:effectLst/>
                <a:latin typeface="+mn-lt"/>
                <a:ea typeface="+mn-ea"/>
                <a:cs typeface="+mn-cs"/>
              </a:rPr>
              <a:t> og omlegging til klimavennlig mat</a:t>
            </a:r>
            <a:endParaRPr lang="nb-NO"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Bedre folkehelse </a:t>
            </a:r>
            <a:r>
              <a:rPr lang="nb-NO" sz="1200" kern="1200" dirty="0">
                <a:solidFill>
                  <a:schemeClr val="tx1"/>
                </a:solidFill>
                <a:effectLst/>
                <a:latin typeface="+mn-lt"/>
                <a:ea typeface="+mn-ea"/>
                <a:cs typeface="+mn-cs"/>
              </a:rPr>
              <a:t>hvis innbyggerne går over til et kosthold som innebærer mer grønnsaker og mindre kjøtt</a:t>
            </a:r>
            <a:endParaRPr lang="nb-NO" sz="1200" b="1" kern="1200" dirty="0">
              <a:solidFill>
                <a:schemeClr val="tx1"/>
              </a:solidFill>
              <a:effectLst/>
              <a:latin typeface="+mn-lt"/>
              <a:ea typeface="+mn-ea"/>
              <a:cs typeface="+mn-cs"/>
            </a:endParaRPr>
          </a:p>
          <a:p>
            <a:pPr lvl="0"/>
            <a:r>
              <a:rPr lang="nb-NO" sz="1200" b="1" kern="1200" dirty="0">
                <a:solidFill>
                  <a:schemeClr val="tx1"/>
                </a:solidFill>
                <a:effectLst/>
                <a:latin typeface="+mn-lt"/>
                <a:ea typeface="+mn-ea"/>
                <a:cs typeface="+mn-cs"/>
              </a:rPr>
              <a:t>Økt bevissthet </a:t>
            </a:r>
            <a:r>
              <a:rPr lang="nb-NO" sz="1200" kern="1200" dirty="0">
                <a:solidFill>
                  <a:schemeClr val="tx1"/>
                </a:solidFill>
                <a:effectLst/>
                <a:latin typeface="+mn-lt"/>
                <a:ea typeface="+mn-ea"/>
                <a:cs typeface="+mn-cs"/>
              </a:rPr>
              <a:t>blant innbyggere rundt </a:t>
            </a:r>
            <a:r>
              <a:rPr lang="nb-NO" sz="1200" kern="1200" dirty="0" err="1">
                <a:solidFill>
                  <a:schemeClr val="tx1"/>
                </a:solidFill>
                <a:effectLst/>
                <a:latin typeface="+mn-lt"/>
                <a:ea typeface="+mn-ea"/>
                <a:cs typeface="+mn-cs"/>
              </a:rPr>
              <a:t>matsvinn</a:t>
            </a:r>
            <a:r>
              <a:rPr lang="nb-NO" sz="1200" kern="1200" dirty="0">
                <a:solidFill>
                  <a:schemeClr val="tx1"/>
                </a:solidFill>
                <a:effectLst/>
                <a:latin typeface="+mn-lt"/>
                <a:ea typeface="+mn-ea"/>
                <a:cs typeface="+mn-cs"/>
              </a:rPr>
              <a:t> og klimavennlig mat</a:t>
            </a:r>
          </a:p>
          <a:p>
            <a:pPr lvl="0"/>
            <a:r>
              <a:rPr lang="nb-NO" sz="1200" b="1" kern="1200" dirty="0">
                <a:solidFill>
                  <a:schemeClr val="tx1"/>
                </a:solidFill>
                <a:effectLst/>
                <a:latin typeface="+mn-lt"/>
                <a:ea typeface="+mn-ea"/>
                <a:cs typeface="+mn-cs"/>
              </a:rPr>
              <a:t>Kunnskapsspredning</a:t>
            </a:r>
            <a:r>
              <a:rPr lang="nb-NO" sz="1200" kern="1200" dirty="0">
                <a:solidFill>
                  <a:schemeClr val="tx1"/>
                </a:solidFill>
                <a:effectLst/>
                <a:latin typeface="+mn-lt"/>
                <a:ea typeface="+mn-ea"/>
                <a:cs typeface="+mn-cs"/>
              </a:rPr>
              <a:t> til barn og unge som kan gi varige endringer i matvaner og forbruk</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a:solidFill>
                  <a:schemeClr val="tx1"/>
                </a:solidFill>
                <a:effectLst/>
                <a:latin typeface="+mn-lt"/>
                <a:ea typeface="+mn-ea"/>
                <a:cs typeface="+mn-cs"/>
              </a:rPr>
              <a:t>Mer</a:t>
            </a:r>
            <a:r>
              <a:rPr lang="nb-NO" sz="1200" kern="1200" dirty="0">
                <a:solidFill>
                  <a:schemeClr val="tx1"/>
                </a:solidFill>
                <a:effectLst/>
                <a:latin typeface="+mn-lt"/>
                <a:ea typeface="+mn-ea"/>
                <a:cs typeface="+mn-cs"/>
              </a:rPr>
              <a:t> </a:t>
            </a:r>
            <a:r>
              <a:rPr lang="nb-NO" sz="1200" b="1" kern="1200" dirty="0">
                <a:solidFill>
                  <a:schemeClr val="tx1"/>
                </a:solidFill>
                <a:effectLst/>
                <a:latin typeface="+mn-lt"/>
                <a:ea typeface="+mn-ea"/>
                <a:cs typeface="+mn-cs"/>
              </a:rPr>
              <a:t>etisk ansvarlig forbruk</a:t>
            </a:r>
            <a:r>
              <a:rPr lang="nb-NO" sz="1200" kern="1200" dirty="0">
                <a:solidFill>
                  <a:schemeClr val="tx1"/>
                </a:solidFill>
                <a:effectLst/>
                <a:latin typeface="+mn-lt"/>
                <a:ea typeface="+mn-ea"/>
                <a:cs typeface="+mn-cs"/>
              </a:rPr>
              <a:t> av mat og drikke </a:t>
            </a:r>
          </a:p>
        </p:txBody>
      </p:sp>
      <p:sp>
        <p:nvSpPr>
          <p:cNvPr id="4" name="Plassholder for lysbildenummer 3"/>
          <p:cNvSpPr>
            <a:spLocks noGrp="1"/>
          </p:cNvSpPr>
          <p:nvPr>
            <p:ph type="sldNum" sz="quarter" idx="10"/>
          </p:nvPr>
        </p:nvSpPr>
        <p:spPr/>
        <p:txBody>
          <a:bodyPr/>
          <a:lstStyle/>
          <a:p>
            <a:fld id="{017C34AF-9607-433F-AD00-CD547FA098D6}" type="slidenum">
              <a:rPr lang="nb-NO" smtClean="0"/>
              <a:t>16</a:t>
            </a:fld>
            <a:endParaRPr lang="nb-NO"/>
          </a:p>
        </p:txBody>
      </p:sp>
    </p:spTree>
    <p:extLst>
      <p:ext uri="{BB962C8B-B14F-4D97-AF65-F5344CB8AC3E}">
        <p14:creationId xmlns:p14="http://schemas.microsoft.com/office/powerpoint/2010/main" val="4035443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mj-lt"/>
              <a:buAutoNum type="arabicPeriod"/>
            </a:pPr>
            <a:r>
              <a:rPr lang="nb-NO" dirty="0"/>
              <a:t>Først og fremst kan kommunene sette i gang tiltak i egen</a:t>
            </a:r>
            <a:r>
              <a:rPr lang="nb-NO" baseline="0" dirty="0"/>
              <a:t> drift som kan bidra til å redusere kostnader og bevege seg i en mer klimavennlig retning. </a:t>
            </a:r>
          </a:p>
          <a:p>
            <a:pPr marL="228600" indent="-228600">
              <a:buFont typeface="+mj-lt"/>
              <a:buAutoNum type="arabicPeriod"/>
            </a:pPr>
            <a:r>
              <a:rPr lang="nb-NO" baseline="0" dirty="0"/>
              <a:t>Kommunene kan også </a:t>
            </a:r>
            <a:r>
              <a:rPr lang="nb-NO" dirty="0"/>
              <a:t>sette i gang tiltak rettet mot innbyggerne eller næringslivet</a:t>
            </a:r>
          </a:p>
          <a:p>
            <a:endParaRPr lang="nb-NO" dirty="0"/>
          </a:p>
          <a:p>
            <a:endParaRPr lang="nb-NO" dirty="0"/>
          </a:p>
          <a:p>
            <a:pPr marL="171450" indent="-171450">
              <a:buFont typeface="Arial" panose="020B0604020202020204" pitchFamily="34" charset="0"/>
              <a:buChar char="•"/>
            </a:pPr>
            <a:r>
              <a:rPr lang="nb-NO" dirty="0"/>
              <a:t>For å slippe å finne</a:t>
            </a:r>
            <a:r>
              <a:rPr lang="nb-NO" baseline="0" dirty="0"/>
              <a:t> opp hjulet på nytt, kan man se på hvordan andre kommuner har gjennomført sine matsvinnprosjekter og hva de har lært av dem.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Miljødirektoratet har utviklet en veileder for prosjekter knyttet til </a:t>
            </a:r>
            <a:r>
              <a:rPr lang="nb-NO" baseline="0" dirty="0" err="1"/>
              <a:t>matsvinn</a:t>
            </a:r>
            <a:r>
              <a:rPr lang="nb-NO" baseline="0" dirty="0"/>
              <a:t> og klimavennlig mat. Den er basert på erfaringene til flere kommuner: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a:t>	</a:t>
            </a:r>
            <a:r>
              <a:rPr lang="nb-NO"/>
              <a:t>http://www.miljokommune.no/Temaoversikt/Klima/Eksempler-pa-klima--og-energitiltak-1/Mat-og-matsvinn/Redusere-matsvinn-og-satse-pa-klimavennlig-mat/</a:t>
            </a:r>
          </a:p>
          <a:p>
            <a:pPr marL="171450" indent="-171450">
              <a:buFont typeface="Arial" panose="020B0604020202020204" pitchFamily="34" charset="0"/>
              <a:buChar char="•"/>
            </a:pPr>
            <a:r>
              <a:rPr lang="nb-NO" baseline="0" dirty="0"/>
              <a:t>Det finnes mange organisasjoner og aktører som jobber med prosjekter med matsvinn og klimavennlig mat, for eksempel Framtiden i våre hender og </a:t>
            </a:r>
            <a:r>
              <a:rPr lang="nb-NO" baseline="0" dirty="0" err="1"/>
              <a:t>Matvett</a:t>
            </a:r>
            <a:r>
              <a:rPr lang="nb-NO" baseline="0" dirty="0"/>
              <a:t>. De har bistått og samarbeidet med flere kommuner på slike prosjekter, og har masse erfaring.</a:t>
            </a:r>
          </a:p>
          <a:p>
            <a:endParaRPr lang="nb-NO" dirty="0"/>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18</a:t>
            </a:fld>
            <a:endParaRPr lang="nb-NO"/>
          </a:p>
        </p:txBody>
      </p:sp>
    </p:spTree>
    <p:extLst>
      <p:ext uri="{BB962C8B-B14F-4D97-AF65-F5344CB8AC3E}">
        <p14:creationId xmlns:p14="http://schemas.microsoft.com/office/powerpoint/2010/main" val="477170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Prosjekter knyttet til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matsvinn</a:t>
            </a:r>
            <a:r>
              <a:rPr lang="nb-NO" sz="1200" dirty="0">
                <a:effectLst/>
                <a:latin typeface="Calibri" panose="020F0502020204030204" pitchFamily="34" charset="0"/>
                <a:ea typeface="Calibri" panose="020F0502020204030204" pitchFamily="34" charset="0"/>
                <a:cs typeface="Times New Roman" panose="02020603050405020304" pitchFamily="18" charset="0"/>
              </a:rPr>
              <a:t> og klimavennlig mat kan ta mange former, men inneholder gjerne følgende momenter:</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kartlegge situasjonen rundt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matsvinn</a:t>
            </a:r>
            <a:r>
              <a:rPr lang="nb-NO" sz="1200" dirty="0">
                <a:effectLst/>
                <a:latin typeface="Calibri" panose="020F0502020204030204" pitchFamily="34" charset="0"/>
                <a:ea typeface="Calibri" panose="020F0502020204030204" pitchFamily="34" charset="0"/>
                <a:cs typeface="Times New Roman" panose="02020603050405020304" pitchFamily="18" charset="0"/>
              </a:rPr>
              <a:t> og innkjøp og forbruk av klimaintensiv mat i de kommunale virksomhetene</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vurdere hvilke barrierer man har knyttet til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matsvinn</a:t>
            </a:r>
            <a:r>
              <a:rPr lang="nb-NO" sz="1200" dirty="0">
                <a:effectLst/>
                <a:latin typeface="Calibri" panose="020F0502020204030204" pitchFamily="34" charset="0"/>
                <a:ea typeface="Calibri" panose="020F0502020204030204" pitchFamily="34" charset="0"/>
                <a:cs typeface="Times New Roman" panose="02020603050405020304" pitchFamily="18" charset="0"/>
              </a:rPr>
              <a:t> og klimavennlig mat </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vurdere hvilke muligheter man har til å endre vaner, holdninger og rutiner</a:t>
            </a:r>
          </a:p>
          <a:p>
            <a:pPr marL="342900" lvl="0" indent="-342900">
              <a:lnSpc>
                <a:spcPct val="107000"/>
              </a:lnSpc>
              <a:spcAft>
                <a:spcPts val="80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lage tiltak basert på barrierene og mulighetene, og sette dem til verks</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evaluere prosjektet</a:t>
            </a:r>
            <a:r>
              <a:rPr lang="nb-NO" sz="1200" baseline="0" dirty="0">
                <a:effectLst/>
                <a:latin typeface="Calibri" panose="020F0502020204030204" pitchFamily="34" charset="0"/>
                <a:ea typeface="Calibri" panose="020F0502020204030204" pitchFamily="34" charset="0"/>
                <a:cs typeface="Times New Roman" panose="02020603050405020304" pitchFamily="18" charset="0"/>
              </a:rPr>
              <a:t> underveis og når det er ferdig</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forankre arbeidet med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matsvinn</a:t>
            </a:r>
            <a:r>
              <a:rPr lang="nb-NO" sz="1200" dirty="0">
                <a:effectLst/>
                <a:latin typeface="Calibri" panose="020F0502020204030204" pitchFamily="34" charset="0"/>
                <a:ea typeface="Calibri" panose="020F0502020204030204" pitchFamily="34" charset="0"/>
                <a:cs typeface="Times New Roman" panose="02020603050405020304" pitchFamily="18" charset="0"/>
              </a:rPr>
              <a:t> og klimavennlig mat i kommunens planer og strategier. Dette </a:t>
            </a:r>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19</a:t>
            </a:fld>
            <a:endParaRPr lang="nb-NO"/>
          </a:p>
        </p:txBody>
      </p:sp>
    </p:spTree>
    <p:extLst>
      <p:ext uri="{BB962C8B-B14F-4D97-AF65-F5344CB8AC3E}">
        <p14:creationId xmlns:p14="http://schemas.microsoft.com/office/powerpoint/2010/main" val="1980387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Intervjuer</a:t>
            </a:r>
            <a:r>
              <a:rPr lang="nb-NO" baseline="0" dirty="0"/>
              <a:t> kan </a:t>
            </a:r>
            <a:r>
              <a:rPr lang="nb-NO" sz="1200" kern="1200" dirty="0">
                <a:solidFill>
                  <a:schemeClr val="tx1"/>
                </a:solidFill>
                <a:effectLst/>
                <a:latin typeface="+mn-lt"/>
                <a:ea typeface="+mn-ea"/>
                <a:cs typeface="+mn-cs"/>
              </a:rPr>
              <a:t>bevisstgjøre de som kjøper inn mat i kommunen. Samtidig kan det gi verdifull informasjon om hvor skoen trykker når det gjelder å velge klimavennlig mat og drikke i innkjøpsfasen. </a:t>
            </a:r>
          </a:p>
          <a:p>
            <a:endParaRPr lang="nb-NO"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Dialog</a:t>
            </a:r>
            <a:r>
              <a:rPr lang="nb-NO" sz="1200" kern="1200" dirty="0">
                <a:solidFill>
                  <a:schemeClr val="tx1"/>
                </a:solidFill>
                <a:effectLst/>
                <a:latin typeface="+mn-lt"/>
                <a:ea typeface="+mn-ea"/>
                <a:cs typeface="+mn-cs"/>
              </a:rPr>
              <a:t>: Innkjøpsansvarlig og de som skal lage maten i de ulike virksomhetene bør snakke sammen</a:t>
            </a:r>
            <a:r>
              <a:rPr lang="nb-NO" sz="1200" kern="1200" baseline="0" dirty="0">
                <a:solidFill>
                  <a:schemeClr val="tx1"/>
                </a:solidFill>
                <a:effectLst/>
                <a:latin typeface="+mn-lt"/>
                <a:ea typeface="+mn-ea"/>
                <a:cs typeface="+mn-cs"/>
              </a:rPr>
              <a:t> om muligheter for innkjøp av klimavennlig mat og drikke.</a:t>
            </a:r>
          </a:p>
          <a:p>
            <a:endParaRPr lang="nb-NO" sz="1200" kern="1200" baseline="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Plukkanalyser</a:t>
            </a:r>
            <a:r>
              <a:rPr lang="nb-NO" sz="1200" kern="1200" dirty="0">
                <a:solidFill>
                  <a:schemeClr val="tx1"/>
                </a:solidFill>
                <a:effectLst/>
                <a:latin typeface="+mn-lt"/>
                <a:ea typeface="+mn-ea"/>
                <a:cs typeface="+mn-cs"/>
              </a:rPr>
              <a:t>: Gjennom å sortere ut avfallet som defineres som </a:t>
            </a:r>
            <a:r>
              <a:rPr lang="nb-NO" sz="1200" kern="1200" dirty="0" err="1">
                <a:solidFill>
                  <a:schemeClr val="tx1"/>
                </a:solidFill>
                <a:effectLst/>
                <a:latin typeface="+mn-lt"/>
                <a:ea typeface="+mn-ea"/>
                <a:cs typeface="+mn-cs"/>
              </a:rPr>
              <a:t>matsvinn</a:t>
            </a:r>
            <a:r>
              <a:rPr lang="nb-NO" sz="1200" kern="1200" dirty="0">
                <a:solidFill>
                  <a:schemeClr val="tx1"/>
                </a:solidFill>
                <a:effectLst/>
                <a:latin typeface="+mn-lt"/>
                <a:ea typeface="+mn-ea"/>
                <a:cs typeface="+mn-cs"/>
              </a:rPr>
              <a:t>, og veie det, får man målbar informasjon om omfanget av matkasting i egen virksomhet. Man kan deretter sammenligne mengdene </a:t>
            </a:r>
            <a:r>
              <a:rPr lang="nb-NO" sz="1200" kern="1200" dirty="0" err="1">
                <a:solidFill>
                  <a:schemeClr val="tx1"/>
                </a:solidFill>
                <a:effectLst/>
                <a:latin typeface="+mn-lt"/>
                <a:ea typeface="+mn-ea"/>
                <a:cs typeface="+mn-cs"/>
              </a:rPr>
              <a:t>matsvinn</a:t>
            </a:r>
            <a:r>
              <a:rPr lang="nb-NO" sz="1200" kern="1200" dirty="0">
                <a:solidFill>
                  <a:schemeClr val="tx1"/>
                </a:solidFill>
                <a:effectLst/>
                <a:latin typeface="+mn-lt"/>
                <a:ea typeface="+mn-ea"/>
                <a:cs typeface="+mn-cs"/>
              </a:rPr>
              <a:t> over perioder for å følge utviklingen. </a:t>
            </a:r>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20</a:t>
            </a:fld>
            <a:endParaRPr lang="nb-NO"/>
          </a:p>
        </p:txBody>
      </p:sp>
    </p:spTree>
    <p:extLst>
      <p:ext uri="{BB962C8B-B14F-4D97-AF65-F5344CB8AC3E}">
        <p14:creationId xmlns:p14="http://schemas.microsoft.com/office/powerpoint/2010/main" val="307653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venstre:</a:t>
            </a: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Næringsbehovene og matvanene i kommunens ulike virksomheter varierer. Skoleungdommer som er i en vekstfase, har behov for mye energi og næring, og er gjerne vant til å prøve nye typer mat. Beboere på sykehjem har et lavere behov for energi enn aktiv skoleungdom, men et like stort behov for næringsstoffer. I tillegg bør man ta hensyn til matvaner etablert gjennom et langt liv når man serverer mat i sykehjem og til eldre. Lenke</a:t>
            </a:r>
            <a:r>
              <a:rPr lang="nb-NO" baseline="0" dirty="0"/>
              <a:t> til artikkel: https://www.ahus.no/nyheter/mer-matro-og-mindre-matsvinn-med-middag-klokka-fire </a:t>
            </a:r>
          </a:p>
          <a:p>
            <a:endParaRPr lang="nb-NO" dirty="0"/>
          </a:p>
          <a:p>
            <a:r>
              <a:rPr lang="nb-NO" b="1" dirty="0"/>
              <a:t>I midten:</a:t>
            </a:r>
          </a:p>
          <a:p>
            <a:r>
              <a:rPr lang="nb-NO" sz="1200" kern="1200" dirty="0">
                <a:solidFill>
                  <a:schemeClr val="tx1"/>
                </a:solidFill>
                <a:effectLst/>
                <a:latin typeface="+mn-lt"/>
                <a:ea typeface="+mn-ea"/>
                <a:cs typeface="+mn-cs"/>
              </a:rPr>
              <a:t>Flere kommuner har gjennomført workshops i egne virksomheter. Organisasjoner som jobber med </a:t>
            </a:r>
            <a:r>
              <a:rPr lang="nb-NO" sz="1200" kern="1200" dirty="0" err="1">
                <a:solidFill>
                  <a:schemeClr val="tx1"/>
                </a:solidFill>
                <a:effectLst/>
                <a:latin typeface="+mn-lt"/>
                <a:ea typeface="+mn-ea"/>
                <a:cs typeface="+mn-cs"/>
              </a:rPr>
              <a:t>matsvinn</a:t>
            </a:r>
            <a:r>
              <a:rPr lang="nb-NO" sz="1200" kern="1200" dirty="0">
                <a:solidFill>
                  <a:schemeClr val="tx1"/>
                </a:solidFill>
                <a:effectLst/>
                <a:latin typeface="+mn-lt"/>
                <a:ea typeface="+mn-ea"/>
                <a:cs typeface="+mn-cs"/>
              </a:rPr>
              <a:t>, og kokker med kunnskap om </a:t>
            </a:r>
            <a:r>
              <a:rPr lang="nb-NO" sz="1200" kern="1200" dirty="0" err="1">
                <a:solidFill>
                  <a:schemeClr val="tx1"/>
                </a:solidFill>
                <a:effectLst/>
                <a:latin typeface="+mn-lt"/>
                <a:ea typeface="+mn-ea"/>
                <a:cs typeface="+mn-cs"/>
              </a:rPr>
              <a:t>matsvinn</a:t>
            </a:r>
            <a:r>
              <a:rPr lang="nb-NO" sz="1200" kern="1200" dirty="0">
                <a:solidFill>
                  <a:schemeClr val="tx1"/>
                </a:solidFill>
                <a:effectLst/>
                <a:latin typeface="+mn-lt"/>
                <a:ea typeface="+mn-ea"/>
                <a:cs typeface="+mn-cs"/>
              </a:rPr>
              <a:t> og klimavennlig mat har holdt informasjonskurs, kokkekurs og kokkekamp for ansatte i SFO, skoler, kantiner og innkjøpsansvarlige. Slike kurs har også blitt holdt for ungdomsskoleelever i faget "mat og helse". Her er</a:t>
            </a:r>
            <a:r>
              <a:rPr lang="nb-NO" sz="1200" kern="1200" baseline="0" dirty="0">
                <a:solidFill>
                  <a:schemeClr val="tx1"/>
                </a:solidFill>
                <a:effectLst/>
                <a:latin typeface="+mn-lt"/>
                <a:ea typeface="+mn-ea"/>
                <a:cs typeface="+mn-cs"/>
              </a:rPr>
              <a:t> bilde fra </a:t>
            </a:r>
            <a:r>
              <a:rPr lang="nb-NO" sz="1200" dirty="0"/>
              <a:t>Klimakokkekurs på </a:t>
            </a:r>
            <a:r>
              <a:rPr lang="nb-NO" sz="1200" dirty="0" err="1"/>
              <a:t>Kiæråsen</a:t>
            </a:r>
            <a:r>
              <a:rPr lang="nb-NO" sz="1200" dirty="0"/>
              <a:t> avlastningssenter i Fredrikstad</a:t>
            </a:r>
          </a:p>
          <a:p>
            <a:endParaRPr lang="nb-NO" dirty="0"/>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Typiske tema har vært:</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Sammenhengen mellom mat og klima</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Hvordan vurdere om maten er dårlig eller kan spises</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Hvordan bruke rester eller deler av maten man ikke er vant med å bruke</a:t>
            </a:r>
          </a:p>
          <a:p>
            <a:pPr marL="342900" lvl="0" indent="-342900">
              <a:lnSpc>
                <a:spcPct val="107000"/>
              </a:lnSpc>
              <a:spcAft>
                <a:spcPts val="80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Hvordan budsjettere og planlegge med hensyn til klimavennlig mat og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matsvinn</a:t>
            </a: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a:p>
            <a:r>
              <a:rPr lang="nb-NO" dirty="0"/>
              <a:t> </a:t>
            </a:r>
          </a:p>
          <a:p>
            <a:endParaRPr lang="nb-NO" dirty="0"/>
          </a:p>
          <a:p>
            <a:r>
              <a:rPr lang="nb-NO" b="1" dirty="0"/>
              <a:t>Til høyre: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Klimavennlig mat: Brosjyre fra Fredrikstad kommune som skal hjelpe til med å bygge kunnskap mellom klima og mat.</a:t>
            </a:r>
          </a:p>
          <a:p>
            <a:endParaRPr lang="nb-NO" dirty="0"/>
          </a:p>
          <a:p>
            <a:r>
              <a:rPr lang="nb-NO" sz="1200" kern="1200" dirty="0">
                <a:solidFill>
                  <a:schemeClr val="tx1"/>
                </a:solidFill>
                <a:effectLst/>
                <a:latin typeface="+mn-lt"/>
                <a:ea typeface="+mn-ea"/>
                <a:cs typeface="+mn-cs"/>
              </a:rPr>
              <a:t>Visste du?: Plakater hvor</a:t>
            </a:r>
            <a:r>
              <a:rPr lang="nb-NO" sz="1200" kern="1200" baseline="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ISS-kantinen i Miljødirektoratets bygg i Oslo opplyser gjestene om klimaeffekten av maten de spiser for å bevisstgjøre dem om følgene av </a:t>
            </a:r>
            <a:r>
              <a:rPr lang="nb-NO" sz="1200" kern="1200" dirty="0" err="1">
                <a:solidFill>
                  <a:schemeClr val="tx1"/>
                </a:solidFill>
                <a:effectLst/>
                <a:latin typeface="+mn-lt"/>
                <a:ea typeface="+mn-ea"/>
                <a:cs typeface="+mn-cs"/>
              </a:rPr>
              <a:t>matsvinn</a:t>
            </a:r>
            <a:r>
              <a:rPr lang="nb-NO" sz="1200" kern="1200" baseline="0" dirty="0">
                <a:solidFill>
                  <a:schemeClr val="tx1"/>
                </a:solidFill>
                <a:effectLst/>
                <a:latin typeface="+mn-lt"/>
                <a:ea typeface="+mn-ea"/>
                <a:cs typeface="+mn-cs"/>
              </a:rPr>
              <a:t> og klimaintensiv mat. </a:t>
            </a:r>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21</a:t>
            </a:fld>
            <a:endParaRPr lang="nb-NO"/>
          </a:p>
        </p:txBody>
      </p:sp>
    </p:spTree>
    <p:extLst>
      <p:ext uri="{BB962C8B-B14F-4D97-AF65-F5344CB8AC3E}">
        <p14:creationId xmlns:p14="http://schemas.microsoft.com/office/powerpoint/2010/main" val="76060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Hva er Matsvinn: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Matsvinn omfatter alle nyttbare deler av mat produsert for mennesker, men som enten kastes eller tas ut av matkjeden til andre formål enn menneskeføde. Matkjeden begynner når dyr og planter er slaktet eller høstet. </a:t>
            </a:r>
          </a:p>
          <a:p>
            <a:endParaRPr lang="nb-NO" dirty="0"/>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2</a:t>
            </a:fld>
            <a:endParaRPr lang="nb-NO"/>
          </a:p>
        </p:txBody>
      </p:sp>
    </p:spTree>
    <p:extLst>
      <p:ext uri="{BB962C8B-B14F-4D97-AF65-F5344CB8AC3E}">
        <p14:creationId xmlns:p14="http://schemas.microsoft.com/office/powerpoint/2010/main" val="452683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1" dirty="0">
                <a:effectLst/>
                <a:latin typeface="Calibri" panose="020F0502020204030204" pitchFamily="34" charset="0"/>
                <a:ea typeface="Calibri" panose="020F0502020204030204" pitchFamily="34" charset="0"/>
                <a:cs typeface="Times New Roman" panose="02020603050405020304" pitchFamily="18" charset="0"/>
              </a:rPr>
              <a:t>Til venstre</a:t>
            </a: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Asker har brukt mye ressurser på informasjon om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matsvinn</a:t>
            </a:r>
            <a:r>
              <a:rPr lang="nb-NO" sz="1200" dirty="0">
                <a:effectLst/>
                <a:latin typeface="Calibri" panose="020F0502020204030204" pitchFamily="34" charset="0"/>
                <a:ea typeface="Calibri" panose="020F0502020204030204" pitchFamily="34" charset="0"/>
                <a:cs typeface="Times New Roman" panose="02020603050405020304" pitchFamily="18" charset="0"/>
              </a:rPr>
              <a:t> rettet mot innbyggerne. En informasjonskampanje med innbyggerne som målgruppe kan for eksempel bestå av:</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en utstilling som inkluderer vanlige matkastefeller og et oversiktlig kjøleskap, samt informasjon om konsekvenser og omfang av matkasting, og tips til hvordan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matsvinn</a:t>
            </a:r>
            <a:r>
              <a:rPr lang="nb-NO" sz="1200" dirty="0">
                <a:effectLst/>
                <a:latin typeface="Calibri" panose="020F0502020204030204" pitchFamily="34" charset="0"/>
                <a:ea typeface="Calibri" panose="020F0502020204030204" pitchFamily="34" charset="0"/>
                <a:cs typeface="Times New Roman" panose="02020603050405020304" pitchFamily="18" charset="0"/>
              </a:rPr>
              <a:t> kan reduseres</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quiz, leker og konkurranse for barn og voksne</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smaksprøver på mat og drikke som har passert "best før"-dato</a:t>
            </a:r>
          </a:p>
          <a:p>
            <a:pPr marL="342900" lvl="0" indent="-342900">
              <a:lnSpc>
                <a:spcPct val="107000"/>
              </a:lnSpc>
              <a:spcAft>
                <a:spcPts val="80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informasjonsbrosjyre og hefte med restematoppskrifter</a:t>
            </a:r>
          </a:p>
          <a:p>
            <a:endParaRPr lang="nb-NO" dirty="0"/>
          </a:p>
          <a:p>
            <a:r>
              <a:rPr lang="nb-NO" b="1" dirty="0"/>
              <a:t>I midten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Flere kommuner, blant annet Kristiansand, har satt i gang et samarbeid med lokale serveringssteder der de lager resteposer mot slutten av dagen eller kvelden, såkalte </a:t>
            </a:r>
            <a:r>
              <a:rPr lang="nb-NO" dirty="0" err="1"/>
              <a:t>MatVinn</a:t>
            </a:r>
            <a:r>
              <a:rPr lang="nb-NO" dirty="0"/>
              <a:t>-poser. MatVinn-posene selges til en billig penge, og inneholder tips og menyer for å redusere </a:t>
            </a:r>
            <a:r>
              <a:rPr lang="nb-NO" dirty="0" err="1"/>
              <a:t>matsvinn</a:t>
            </a:r>
            <a:r>
              <a:rPr lang="nb-NO" dirty="0"/>
              <a:t>.</a:t>
            </a:r>
          </a:p>
          <a:p>
            <a:endParaRPr lang="nb-NO" b="1" dirty="0"/>
          </a:p>
          <a:p>
            <a:r>
              <a:rPr lang="nb-NO" b="1" dirty="0"/>
              <a:t>Til høyre</a:t>
            </a:r>
          </a:p>
          <a:p>
            <a:pPr>
              <a:lnSpc>
                <a:spcPct val="107000"/>
              </a:lnSpc>
              <a:spcAft>
                <a:spcPts val="800"/>
              </a:spcAft>
            </a:pPr>
            <a:r>
              <a:rPr lang="nb-NO" sz="1200" dirty="0">
                <a:effectLst/>
                <a:latin typeface="Calibri" panose="020F0502020204030204" pitchFamily="34" charset="0"/>
                <a:ea typeface="Calibri" panose="020F0502020204030204" pitchFamily="34" charset="0"/>
                <a:cs typeface="Times New Roman" panose="02020603050405020304" pitchFamily="18" charset="0"/>
              </a:rPr>
              <a:t>Flere kommuner har engasjert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MatVinn</a:t>
            </a:r>
            <a:r>
              <a:rPr lang="nb-NO" sz="1200" dirty="0">
                <a:effectLst/>
                <a:latin typeface="Calibri" panose="020F0502020204030204" pitchFamily="34" charset="0"/>
                <a:ea typeface="Calibri" panose="020F0502020204030204" pitchFamily="34" charset="0"/>
                <a:cs typeface="Times New Roman" panose="02020603050405020304" pitchFamily="18" charset="0"/>
              </a:rPr>
              <a:t>-familier i samarbeid med Framtiden i våre hender. En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MatVinn</a:t>
            </a:r>
            <a:r>
              <a:rPr lang="nb-NO" sz="1200" dirty="0">
                <a:effectLst/>
                <a:latin typeface="Calibri" panose="020F0502020204030204" pitchFamily="34" charset="0"/>
                <a:ea typeface="Calibri" panose="020F0502020204030204" pitchFamily="34" charset="0"/>
                <a:cs typeface="Times New Roman" panose="02020603050405020304" pitchFamily="18" charset="0"/>
              </a:rPr>
              <a:t>-familie:</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veier og loggfører all mat som kastes i fire uker, der de lever "som normalt" den første uken</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deltar på samling med andre familier og Framtiden i våre hender der de utveksler erfaringer og får tips</a:t>
            </a:r>
          </a:p>
          <a:p>
            <a:pPr marL="342900" lvl="0" indent="-342900">
              <a:lnSpc>
                <a:spcPct val="107000"/>
              </a:lnSpc>
              <a:spcAft>
                <a:spcPts val="80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forsøker å redusere matsvinnet de tre siste ukene av prosjektet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 familie i Kristiansand gikk fra å kaste 2,4 kilo mat i uken til å kaste bare 28 gram, så her er kuttpotensialet stort. De fleste familiene opplever at prosjektet har ført til varige endringer; suksessfaktorer har vært å engasjere barna, og å fortsette å veie avfallet med jevne mellomrom. </a:t>
            </a:r>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22</a:t>
            </a:fld>
            <a:endParaRPr lang="nb-NO"/>
          </a:p>
        </p:txBody>
      </p:sp>
    </p:spTree>
    <p:extLst>
      <p:ext uri="{BB962C8B-B14F-4D97-AF65-F5344CB8AC3E}">
        <p14:creationId xmlns:p14="http://schemas.microsoft.com/office/powerpoint/2010/main" val="3886071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For å unngå at arbeidet med mat og </a:t>
            </a:r>
            <a:r>
              <a:rPr lang="nb-NO" sz="1200" kern="1200" dirty="0" err="1">
                <a:solidFill>
                  <a:schemeClr val="tx1"/>
                </a:solidFill>
                <a:effectLst/>
                <a:latin typeface="+mn-lt"/>
                <a:ea typeface="+mn-ea"/>
                <a:cs typeface="+mn-cs"/>
              </a:rPr>
              <a:t>matsvinn</a:t>
            </a:r>
            <a:r>
              <a:rPr lang="nb-NO" sz="1200" kern="1200" dirty="0">
                <a:solidFill>
                  <a:schemeClr val="tx1"/>
                </a:solidFill>
                <a:effectLst/>
                <a:latin typeface="+mn-lt"/>
                <a:ea typeface="+mn-ea"/>
                <a:cs typeface="+mn-cs"/>
              </a:rPr>
              <a:t> blir et avgrenset prosjekt, er det avgjørende at kunnskapen og arbeidsmetodene implementeres i kommunens arbeidsrutiner, mål og relevante planverk. Konkrete mål som forankres i politiske planer, øker sjansen for måloppnåelse. I tillegg skal tiltak i slike planer følges opp med rapportering, noe som øker sannsynligheten for å få nok ressurser til og engasjement rundt arbeidet.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Fredrikstad: Har i sin </a:t>
            </a:r>
            <a:r>
              <a:rPr lang="nb-NO"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strategi for mat og miljø</a:t>
            </a:r>
            <a:r>
              <a:rPr lang="nb-NO" sz="1200" dirty="0">
                <a:effectLst/>
                <a:latin typeface="Calibri" panose="020F0502020204030204" pitchFamily="34" charset="0"/>
                <a:ea typeface="Calibri" panose="020F0502020204030204" pitchFamily="34" charset="0"/>
                <a:cs typeface="Times New Roman" panose="02020603050405020304" pitchFamily="18" charset="0"/>
              </a:rPr>
              <a:t>, vedtatt i bystyret, satt mål om reduksjon på 25 prosent i klimagassutslippene knyttet til mat og servering i egen virksomhet fra 2015 til 2025, noe som tilsvarer en reduksjon på 600 tonn Co2-ekvivalenter: fra 2400 til 1800 tonn.</a:t>
            </a:r>
          </a:p>
          <a:p>
            <a:pPr marL="342900" lvl="0" indent="-342900">
              <a:lnSpc>
                <a:spcPct val="107000"/>
              </a:lnSpc>
              <a:spcAft>
                <a:spcPts val="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Asker: Har satt mål i </a:t>
            </a:r>
            <a:r>
              <a:rPr lang="nb-NO"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kommuneplanen for gjenvinning</a:t>
            </a:r>
            <a:r>
              <a:rPr lang="nb-NO" sz="1200" dirty="0">
                <a:effectLst/>
                <a:latin typeface="Calibri" panose="020F0502020204030204" pitchFamily="34" charset="0"/>
                <a:ea typeface="Calibri" panose="020F0502020204030204" pitchFamily="34" charset="0"/>
                <a:cs typeface="Times New Roman" panose="02020603050405020304" pitchFamily="18" charset="0"/>
              </a:rPr>
              <a:t> om en reduksjon i </a:t>
            </a:r>
            <a:r>
              <a:rPr lang="nb-NO" sz="1200" dirty="0" err="1">
                <a:effectLst/>
                <a:latin typeface="Calibri" panose="020F0502020204030204" pitchFamily="34" charset="0"/>
                <a:ea typeface="Calibri" panose="020F0502020204030204" pitchFamily="34" charset="0"/>
                <a:cs typeface="Times New Roman" panose="02020603050405020304" pitchFamily="18" charset="0"/>
              </a:rPr>
              <a:t>matsvinn</a:t>
            </a:r>
            <a:r>
              <a:rPr lang="nb-NO" sz="1200" dirty="0">
                <a:effectLst/>
                <a:latin typeface="Calibri" panose="020F0502020204030204" pitchFamily="34" charset="0"/>
                <a:ea typeface="Calibri" panose="020F0502020204030204" pitchFamily="34" charset="0"/>
                <a:cs typeface="Times New Roman" panose="02020603050405020304" pitchFamily="18" charset="0"/>
              </a:rPr>
              <a:t> på 30 prosent fra 2016 til 2025, noe som tilsvarer reduksjon fra 36,7 kg (2018) til 27 kg avfall per innbygger.</a:t>
            </a:r>
          </a:p>
          <a:p>
            <a:pPr marL="342900" lvl="0" indent="-342900">
              <a:lnSpc>
                <a:spcPct val="107000"/>
              </a:lnSpc>
              <a:spcAft>
                <a:spcPts val="800"/>
              </a:spcAft>
              <a:buFont typeface="Symbol" panose="05050102010706020507" pitchFamily="18" charset="2"/>
              <a:buChar char=""/>
            </a:pPr>
            <a:r>
              <a:rPr lang="nb-NO" sz="1200" dirty="0">
                <a:effectLst/>
                <a:latin typeface="Calibri" panose="020F0502020204030204" pitchFamily="34" charset="0"/>
                <a:ea typeface="Calibri" panose="020F0502020204030204" pitchFamily="34" charset="0"/>
                <a:cs typeface="Times New Roman" panose="02020603050405020304" pitchFamily="18" charset="0"/>
              </a:rPr>
              <a:t>Kristiansand: Har som mål å bli Norges beste kommune på ikke å kaste mat, og vedtok en </a:t>
            </a:r>
            <a:r>
              <a:rPr lang="nb-NO"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handlingsplan mot </a:t>
            </a:r>
            <a:r>
              <a:rPr lang="nb-NO" sz="12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matsvinn</a:t>
            </a:r>
            <a:r>
              <a:rPr lang="nb-NO" sz="1200" dirty="0">
                <a:effectLst/>
                <a:latin typeface="Calibri" panose="020F0502020204030204" pitchFamily="34" charset="0"/>
                <a:ea typeface="Calibri" panose="020F0502020204030204" pitchFamily="34" charset="0"/>
                <a:cs typeface="Times New Roman" panose="02020603050405020304" pitchFamily="18" charset="0"/>
              </a:rPr>
              <a:t> våren 2018.</a:t>
            </a:r>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23</a:t>
            </a:fld>
            <a:endParaRPr lang="nb-NO"/>
          </a:p>
        </p:txBody>
      </p:sp>
    </p:spTree>
    <p:extLst>
      <p:ext uri="{BB962C8B-B14F-4D97-AF65-F5344CB8AC3E}">
        <p14:creationId xmlns:p14="http://schemas.microsoft.com/office/powerpoint/2010/main" val="3654044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Skal man lykkes med å implementere klimatankegangen i sine virksomheter, er det viktig å skape forståelse og bygge kunnskap blant alle som skal ta del i endringen.</a:t>
            </a:r>
            <a:r>
              <a:rPr lang="nb-NO" sz="1200" kern="1200" baseline="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Felles møter, informasjonskurs og workshops bidrar til at man etablerer en felles forståelse av kunnskapsgrunnlaget, hvilke tiltak man skal gjennomføre, og hvem som skal gjøre det. </a:t>
            </a:r>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24</a:t>
            </a:fld>
            <a:endParaRPr lang="nb-NO"/>
          </a:p>
        </p:txBody>
      </p:sp>
    </p:spTree>
    <p:extLst>
      <p:ext uri="{BB962C8B-B14F-4D97-AF65-F5344CB8AC3E}">
        <p14:creationId xmlns:p14="http://schemas.microsoft.com/office/powerpoint/2010/main" val="393150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sz="1200" b="1" kern="1200" dirty="0">
                <a:solidFill>
                  <a:schemeClr val="tx1"/>
                </a:solidFill>
                <a:effectLst/>
                <a:latin typeface="+mn-lt"/>
                <a:ea typeface="+mn-ea"/>
                <a:cs typeface="+mn-cs"/>
              </a:rPr>
              <a:t>typen dyrkingsarealer</a:t>
            </a:r>
            <a:r>
              <a:rPr lang="nb-NO" sz="1200" kern="1200" dirty="0">
                <a:solidFill>
                  <a:schemeClr val="tx1"/>
                </a:solidFill>
                <a:effectLst/>
                <a:latin typeface="+mn-lt"/>
                <a:ea typeface="+mn-ea"/>
                <a:cs typeface="+mn-cs"/>
              </a:rPr>
              <a:t>. Har dyrkning ført til </a:t>
            </a:r>
            <a:r>
              <a:rPr lang="nb-NO" sz="1200" kern="1200" dirty="0" err="1">
                <a:solidFill>
                  <a:schemeClr val="tx1"/>
                </a:solidFill>
                <a:effectLst/>
                <a:latin typeface="+mn-lt"/>
                <a:ea typeface="+mn-ea"/>
                <a:cs typeface="+mn-cs"/>
              </a:rPr>
              <a:t>avskogning</a:t>
            </a:r>
            <a:r>
              <a:rPr lang="nb-NO"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nb-NO" sz="1200" b="1" kern="1200" dirty="0">
                <a:solidFill>
                  <a:schemeClr val="tx1"/>
                </a:solidFill>
                <a:effectLst/>
                <a:latin typeface="+mn-lt"/>
                <a:ea typeface="+mn-ea"/>
                <a:cs typeface="+mn-cs"/>
              </a:rPr>
              <a:t>dyrkingsmetoder</a:t>
            </a:r>
            <a:r>
              <a:rPr lang="nb-NO" sz="1200" kern="1200" dirty="0">
                <a:solidFill>
                  <a:schemeClr val="tx1"/>
                </a:solidFill>
                <a:effectLst/>
                <a:latin typeface="+mn-lt"/>
                <a:ea typeface="+mn-ea"/>
                <a:cs typeface="+mn-cs"/>
              </a:rPr>
              <a:t>, som for eksempel bruk av drivhus som er varmet opp av fossilt brensel</a:t>
            </a:r>
          </a:p>
          <a:p>
            <a:pPr marL="171450" lvl="0" indent="-171450">
              <a:buFont typeface="Arial" panose="020B0604020202020204" pitchFamily="34" charset="0"/>
              <a:buChar char="•"/>
            </a:pPr>
            <a:r>
              <a:rPr lang="nb-NO" sz="1200" b="1" kern="1200" dirty="0">
                <a:solidFill>
                  <a:schemeClr val="tx1"/>
                </a:solidFill>
                <a:effectLst/>
                <a:latin typeface="+mn-lt"/>
                <a:ea typeface="+mn-ea"/>
                <a:cs typeface="+mn-cs"/>
              </a:rPr>
              <a:t>hva slags fôr dyrene får</a:t>
            </a:r>
            <a:r>
              <a:rPr lang="nb-NO" sz="1200" kern="1200" dirty="0">
                <a:solidFill>
                  <a:schemeClr val="tx1"/>
                </a:solidFill>
                <a:effectLst/>
                <a:latin typeface="+mn-lt"/>
                <a:ea typeface="+mn-ea"/>
                <a:cs typeface="+mn-cs"/>
              </a:rPr>
              <a:t>. Fôringredienser som forårsaker avskoging, kan ofte ha et høyt klimafotavtrykk</a:t>
            </a:r>
          </a:p>
          <a:p>
            <a:pPr marL="171450" lvl="0" indent="-171450">
              <a:buFont typeface="Arial" panose="020B0604020202020204" pitchFamily="34" charset="0"/>
              <a:buChar char="•"/>
            </a:pPr>
            <a:r>
              <a:rPr lang="nb-NO" sz="1200" b="1" kern="1200" dirty="0">
                <a:solidFill>
                  <a:schemeClr val="tx1"/>
                </a:solidFill>
                <a:effectLst/>
                <a:latin typeface="+mn-lt"/>
                <a:ea typeface="+mn-ea"/>
                <a:cs typeface="+mn-cs"/>
              </a:rPr>
              <a:t>opprinnelsesland</a:t>
            </a:r>
            <a:r>
              <a:rPr lang="nb-NO" sz="1200" kern="1200" dirty="0">
                <a:solidFill>
                  <a:schemeClr val="tx1"/>
                </a:solidFill>
                <a:effectLst/>
                <a:latin typeface="+mn-lt"/>
                <a:ea typeface="+mn-ea"/>
                <a:cs typeface="+mn-cs"/>
              </a:rPr>
              <a:t> </a:t>
            </a:r>
            <a:r>
              <a:rPr lang="nb-NO" sz="1200" b="1" kern="1200" dirty="0">
                <a:solidFill>
                  <a:schemeClr val="tx1"/>
                </a:solidFill>
                <a:effectLst/>
                <a:latin typeface="+mn-lt"/>
                <a:ea typeface="+mn-ea"/>
                <a:cs typeface="+mn-cs"/>
              </a:rPr>
              <a:t>og transport av varene </a:t>
            </a:r>
            <a:r>
              <a:rPr lang="nb-NO" sz="1200" kern="1200" dirty="0">
                <a:solidFill>
                  <a:schemeClr val="tx1"/>
                </a:solidFill>
                <a:effectLst/>
                <a:latin typeface="+mn-lt"/>
                <a:ea typeface="+mn-ea"/>
                <a:cs typeface="+mn-cs"/>
              </a:rPr>
              <a:t>– kjørelengde, drivstofftype og transporttype</a:t>
            </a:r>
          </a:p>
          <a:p>
            <a:pPr marL="171450" lvl="0" indent="-171450">
              <a:buFont typeface="Arial" panose="020B0604020202020204" pitchFamily="34" charset="0"/>
              <a:buChar char="•"/>
            </a:pPr>
            <a:r>
              <a:rPr lang="nb-NO" sz="1200" b="1" kern="1200" dirty="0">
                <a:solidFill>
                  <a:schemeClr val="tx1"/>
                </a:solidFill>
                <a:effectLst/>
                <a:latin typeface="+mn-lt"/>
                <a:ea typeface="+mn-ea"/>
                <a:cs typeface="+mn-cs"/>
              </a:rPr>
              <a:t>sammensetning av ingredienser i et måltid </a:t>
            </a:r>
            <a:r>
              <a:rPr lang="nb-NO" sz="1200" kern="1200" dirty="0">
                <a:solidFill>
                  <a:schemeClr val="tx1"/>
                </a:solidFill>
                <a:effectLst/>
                <a:latin typeface="+mn-lt"/>
                <a:ea typeface="+mn-ea"/>
                <a:cs typeface="+mn-cs"/>
              </a:rPr>
              <a:t>– mengden av klimabelastende matvarer</a:t>
            </a:r>
          </a:p>
          <a:p>
            <a:pPr marL="171450" lvl="0" indent="-171450">
              <a:buFont typeface="Arial" panose="020B0604020202020204" pitchFamily="34" charset="0"/>
              <a:buChar char="•"/>
            </a:pPr>
            <a:r>
              <a:rPr lang="nb-NO" sz="1200" b="1" kern="1200" dirty="0">
                <a:solidFill>
                  <a:schemeClr val="tx1"/>
                </a:solidFill>
                <a:effectLst/>
                <a:latin typeface="+mn-lt"/>
                <a:ea typeface="+mn-ea"/>
                <a:cs typeface="+mn-cs"/>
              </a:rPr>
              <a:t>emballasje</a:t>
            </a:r>
            <a:r>
              <a:rPr lang="nb-NO" sz="1200" kern="1200" dirty="0">
                <a:solidFill>
                  <a:schemeClr val="tx1"/>
                </a:solidFill>
                <a:effectLst/>
                <a:latin typeface="+mn-lt"/>
                <a:ea typeface="+mn-ea"/>
                <a:cs typeface="+mn-cs"/>
              </a:rPr>
              <a:t> kan være av betydning for noen produkter</a:t>
            </a:r>
          </a:p>
          <a:p>
            <a:pPr marL="171450" lvl="0" indent="-171450">
              <a:buFont typeface="Arial" panose="020B0604020202020204" pitchFamily="34" charset="0"/>
              <a:buChar char="•"/>
            </a:pPr>
            <a:r>
              <a:rPr lang="nb-NO" sz="1200" b="1" kern="1200" dirty="0">
                <a:solidFill>
                  <a:schemeClr val="tx1"/>
                </a:solidFill>
                <a:effectLst/>
                <a:latin typeface="+mn-lt"/>
                <a:ea typeface="+mn-ea"/>
                <a:cs typeface="+mn-cs"/>
              </a:rPr>
              <a:t>sannsynligheten for </a:t>
            </a:r>
            <a:r>
              <a:rPr lang="nb-NO" sz="1200" b="1" kern="1200" dirty="0" err="1">
                <a:solidFill>
                  <a:schemeClr val="tx1"/>
                </a:solidFill>
                <a:effectLst/>
                <a:latin typeface="+mn-lt"/>
                <a:ea typeface="+mn-ea"/>
                <a:cs typeface="+mn-cs"/>
              </a:rPr>
              <a:t>matsvinn</a:t>
            </a:r>
            <a:r>
              <a:rPr lang="nb-NO" sz="1200" kern="1200" dirty="0">
                <a:solidFill>
                  <a:schemeClr val="tx1"/>
                </a:solidFill>
                <a:effectLst/>
                <a:latin typeface="+mn-lt"/>
                <a:ea typeface="+mn-ea"/>
                <a:cs typeface="+mn-cs"/>
              </a:rPr>
              <a:t>. Man kan for eksempel med rimelighet anta at det er mindre svinn av hermetiserte tomater enn ferske tomater</a:t>
            </a:r>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3</a:t>
            </a:fld>
            <a:endParaRPr lang="nb-NO"/>
          </a:p>
        </p:txBody>
      </p:sp>
    </p:spTree>
    <p:extLst>
      <p:ext uri="{BB962C8B-B14F-4D97-AF65-F5344CB8AC3E}">
        <p14:creationId xmlns:p14="http://schemas.microsoft.com/office/powerpoint/2010/main" val="727365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Hvert år kastes det over 385 000 tonn spiselig mat i Norge i matindustrien, dagligvarehandelen, hoteller, kantinger og hos forbruker.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Dette representerer en verdi på 22 milliarder kroner og tilsvarer 1,35 million tonn klimagassutslipp.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a:solidFill>
                  <a:schemeClr val="tx1"/>
                </a:solidFill>
                <a:effectLst/>
                <a:latin typeface="+mn-lt"/>
                <a:ea typeface="+mn-ea"/>
                <a:cs typeface="+mn-cs"/>
              </a:rPr>
              <a:t>(</a:t>
            </a:r>
            <a:r>
              <a:rPr lang="nb-NO" sz="1200" b="0" i="0" kern="1200" dirty="0">
                <a:solidFill>
                  <a:schemeClr val="tx1"/>
                </a:solidFill>
                <a:effectLst/>
                <a:latin typeface="+mn-lt"/>
                <a:ea typeface="+mn-ea"/>
                <a:cs typeface="+mn-cs"/>
              </a:rPr>
              <a:t>Matsvinn.no)</a:t>
            </a:r>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4</a:t>
            </a:fld>
            <a:endParaRPr lang="nb-NO"/>
          </a:p>
        </p:txBody>
      </p:sp>
    </p:spTree>
    <p:extLst>
      <p:ext uri="{BB962C8B-B14F-4D97-AF65-F5344CB8AC3E}">
        <p14:creationId xmlns:p14="http://schemas.microsoft.com/office/powerpoint/2010/main" val="313874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lvl="0" indent="-285750">
              <a:lnSpc>
                <a:spcPct val="150000"/>
              </a:lnSpc>
              <a:buFont typeface="Arial" panose="020B0604020202020204" pitchFamily="34" charset="0"/>
              <a:buChar char="•"/>
            </a:pPr>
            <a:r>
              <a:rPr lang="nb-NO" sz="1200" dirty="0"/>
              <a:t>I Norge kaster forbrukere gjennomsnittlig 42 kg per person hvert år.</a:t>
            </a:r>
          </a:p>
          <a:p>
            <a:pPr marL="285750" lvl="0" indent="-285750">
              <a:lnSpc>
                <a:spcPct val="150000"/>
              </a:lnSpc>
              <a:buFont typeface="Arial" panose="020B0604020202020204" pitchFamily="34" charset="0"/>
              <a:buChar char="•"/>
            </a:pPr>
            <a:r>
              <a:rPr lang="nb-NO" sz="1200" dirty="0"/>
              <a:t>Det er mat for 12 milliarder kroner.</a:t>
            </a:r>
          </a:p>
          <a:p>
            <a:pPr marL="285750" indent="-285750">
              <a:lnSpc>
                <a:spcPct val="150000"/>
              </a:lnSpc>
              <a:buFont typeface="Arial" panose="020B0604020202020204" pitchFamily="34" charset="0"/>
              <a:buChar char="•"/>
            </a:pPr>
            <a:r>
              <a:rPr lang="nb-NO" sz="1200" dirty="0"/>
              <a:t>1 av 8 handleposer går rett i søpla.</a:t>
            </a:r>
          </a:p>
          <a:p>
            <a:pPr lvl="0"/>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(Matvett.no)</a:t>
            </a:r>
          </a:p>
          <a:p>
            <a:pPr lvl="0"/>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5</a:t>
            </a:fld>
            <a:endParaRPr lang="nb-NO"/>
          </a:p>
        </p:txBody>
      </p:sp>
    </p:spTree>
    <p:extLst>
      <p:ext uri="{BB962C8B-B14F-4D97-AF65-F5344CB8AC3E}">
        <p14:creationId xmlns:p14="http://schemas.microsoft.com/office/powerpoint/2010/main" val="9280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017C34AF-9607-433F-AD00-CD547FA098D6}" type="slidenum">
              <a:rPr lang="nb-NO" smtClean="0"/>
              <a:t>6</a:t>
            </a:fld>
            <a:endParaRPr lang="nb-NO"/>
          </a:p>
        </p:txBody>
      </p:sp>
    </p:spTree>
    <p:extLst>
      <p:ext uri="{BB962C8B-B14F-4D97-AF65-F5344CB8AC3E}">
        <p14:creationId xmlns:p14="http://schemas.microsoft.com/office/powerpoint/2010/main" val="3062677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017C34AF-9607-433F-AD00-CD547FA098D6}" type="slidenum">
              <a:rPr lang="nb-NO" smtClean="0"/>
              <a:t>7</a:t>
            </a:fld>
            <a:endParaRPr lang="nb-NO"/>
          </a:p>
        </p:txBody>
      </p:sp>
    </p:spTree>
    <p:extLst>
      <p:ext uri="{BB962C8B-B14F-4D97-AF65-F5344CB8AC3E}">
        <p14:creationId xmlns:p14="http://schemas.microsoft.com/office/powerpoint/2010/main" val="394910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Fredrikstad</a:t>
            </a:r>
            <a:r>
              <a:rPr lang="nb-NO" baseline="0" dirty="0"/>
              <a:t> fikk beregnet klimafotavtrykket til kommunen. Dette gav blant annet følgende innsikt:</a:t>
            </a:r>
            <a:endParaRPr lang="nb-NO" dirty="0"/>
          </a:p>
          <a:p>
            <a:endParaRPr lang="nb-NO" dirty="0"/>
          </a:p>
          <a:p>
            <a:r>
              <a:rPr lang="nb-NO" b="1" dirty="0"/>
              <a:t>Bilde til venstre: </a:t>
            </a:r>
          </a:p>
          <a:p>
            <a:r>
              <a:rPr lang="nb-NO" dirty="0"/>
              <a:t>Av kommunens totale klimafotavtrykk er 5 prosent knyttet til matinnkjøp. Dette er mer enn utslippene fra kommunens maskin- og bilpark.</a:t>
            </a:r>
          </a:p>
          <a:p>
            <a:endParaRPr lang="nb-NO" dirty="0"/>
          </a:p>
          <a:p>
            <a:r>
              <a:rPr lang="nb-NO" dirty="0"/>
              <a:t>For tjenesteenheten "pleie, omsorg, hjelp og rehabilitering i institusjon" var det tilsvarende tallet, altså andelen som mat og </a:t>
            </a:r>
            <a:r>
              <a:rPr lang="nb-NO" dirty="0" err="1"/>
              <a:t>matsvinn</a:t>
            </a:r>
            <a:r>
              <a:rPr lang="nb-NO" dirty="0"/>
              <a:t> utgjør av det totale klimafotavtrykket, hele 28 prosent. </a:t>
            </a:r>
          </a:p>
          <a:p>
            <a:r>
              <a:rPr lang="nb-NO" dirty="0"/>
              <a:t>Figuren er hentet sluttrapporten</a:t>
            </a:r>
            <a:r>
              <a:rPr lang="nb-NO" baseline="0" dirty="0"/>
              <a:t> til </a:t>
            </a:r>
            <a:r>
              <a:rPr lang="nb-NO" dirty="0"/>
              <a:t>Fredrikstad kommunes klimasatsprosjekt: «Klimavennlige menyer i kommunale virksomheter» 	</a:t>
            </a:r>
          </a:p>
          <a:p>
            <a:endParaRPr lang="nb-NO" dirty="0"/>
          </a:p>
          <a:p>
            <a:r>
              <a:rPr lang="nb-NO" b="1" dirty="0"/>
              <a:t>Bildet til høyre:</a:t>
            </a:r>
          </a:p>
          <a:p>
            <a:r>
              <a:rPr lang="nb-NO" dirty="0"/>
              <a:t>Innkjøp av fjørfe/kjøtt og meieriprodukter utgjør de største bidragene til fotavtrykket, og står for henholdsvis 39 og 27 prosent av det totale klimafotavtrykket. </a:t>
            </a:r>
          </a:p>
          <a:p>
            <a:r>
              <a:rPr lang="nb-NO" dirty="0"/>
              <a:t>Figuren er hentet fra veiledningen.</a:t>
            </a:r>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8</a:t>
            </a:fld>
            <a:endParaRPr lang="nb-NO"/>
          </a:p>
        </p:txBody>
      </p:sp>
    </p:spTree>
    <p:extLst>
      <p:ext uri="{BB962C8B-B14F-4D97-AF65-F5344CB8AC3E}">
        <p14:creationId xmlns:p14="http://schemas.microsoft.com/office/powerpoint/2010/main" val="14752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kern="1200" dirty="0">
                <a:solidFill>
                  <a:schemeClr val="tx1"/>
                </a:solidFill>
                <a:effectLst/>
                <a:latin typeface="+mn-lt"/>
                <a:ea typeface="+mn-ea"/>
                <a:cs typeface="+mn-cs"/>
              </a:rPr>
              <a:t>Kakediagrammet viser f</a:t>
            </a:r>
            <a:r>
              <a:rPr lang="nb-NO" sz="1200" dirty="0">
                <a:ea typeface="Calibri" panose="020F0502020204030204" pitchFamily="34" charset="0"/>
                <a:cs typeface="Times New Roman" panose="02020603050405020304" pitchFamily="18" charset="0"/>
              </a:rPr>
              <a:t>ordeling av klimafotavtrykket fra matinnkjøp i de ulike virksomhetskategoriene</a:t>
            </a:r>
            <a:r>
              <a:rPr lang="nb-NO" sz="1200" baseline="0" dirty="0">
                <a:ea typeface="Calibri" panose="020F0502020204030204" pitchFamily="34" charset="0"/>
                <a:cs typeface="Times New Roman" panose="02020603050405020304" pitchFamily="18" charset="0"/>
              </a:rPr>
              <a:t> i kommunen.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Det er størst potensial i redusert klimafotavtrykk dersom man gjennomfører endringer i matserveringen på sykehjem og i hjemlevering til 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Samtidig utgjør skoler og barnehager til sammen 24 prosent, og endringer her kan påvirke de yngste, slik at disse endrer kostholdet i en mer klimavennlig retning. </a:t>
            </a:r>
          </a:p>
          <a:p>
            <a:endParaRPr lang="nb-NO" dirty="0"/>
          </a:p>
        </p:txBody>
      </p:sp>
      <p:sp>
        <p:nvSpPr>
          <p:cNvPr id="4" name="Plassholder for lysbildenummer 3"/>
          <p:cNvSpPr>
            <a:spLocks noGrp="1"/>
          </p:cNvSpPr>
          <p:nvPr>
            <p:ph type="sldNum" sz="quarter" idx="10"/>
          </p:nvPr>
        </p:nvSpPr>
        <p:spPr/>
        <p:txBody>
          <a:bodyPr/>
          <a:lstStyle/>
          <a:p>
            <a:fld id="{017C34AF-9607-433F-AD00-CD547FA098D6}" type="slidenum">
              <a:rPr lang="nb-NO" smtClean="0"/>
              <a:t>9</a:t>
            </a:fld>
            <a:endParaRPr lang="nb-NO"/>
          </a:p>
        </p:txBody>
      </p:sp>
    </p:spTree>
    <p:extLst>
      <p:ext uri="{BB962C8B-B14F-4D97-AF65-F5344CB8AC3E}">
        <p14:creationId xmlns:p14="http://schemas.microsoft.com/office/powerpoint/2010/main" val="33103320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9" y="2871608"/>
            <a:ext cx="8568001" cy="1968472"/>
          </a:xfrm>
          <a:prstGeom prst="rect">
            <a:avLst/>
          </a:prstGeom>
          <a:ln>
            <a:noFill/>
          </a:ln>
        </p:spPr>
      </p:pic>
      <p:sp>
        <p:nvSpPr>
          <p:cNvPr id="8" name="Likebent trekant 7"/>
          <p:cNvSpPr/>
          <p:nvPr userDrawn="1"/>
        </p:nvSpPr>
        <p:spPr>
          <a:xfrm rot="10800000">
            <a:off x="892868" y="2863253"/>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287999" y="1353398"/>
            <a:ext cx="8424000" cy="1062342"/>
          </a:xfrm>
        </p:spPr>
        <p:txBody>
          <a:bodyPr wrap="square" lIns="0" tIns="0" rIns="0" bIns="0" anchor="t" anchorCtr="0">
            <a:spAutoFit/>
          </a:bodyPr>
          <a:lstStyle>
            <a:lvl1pPr algn="l">
              <a:defRPr sz="3800" b="1">
                <a:solidFill>
                  <a:schemeClr val="tx2"/>
                </a:solidFill>
              </a:defRPr>
            </a:lvl1pPr>
          </a:lstStyle>
          <a:p>
            <a:r>
              <a:rPr lang="nb-NO"/>
              <a:t>Klikk for å redigere tittelstil</a:t>
            </a:r>
            <a:endParaRPr lang="nb-NO" dirty="0"/>
          </a:p>
        </p:txBody>
      </p:sp>
      <p:sp>
        <p:nvSpPr>
          <p:cNvPr id="12" name="Undertittel 2"/>
          <p:cNvSpPr>
            <a:spLocks noGrp="1"/>
          </p:cNvSpPr>
          <p:nvPr>
            <p:ph type="subTitle" idx="1"/>
          </p:nvPr>
        </p:nvSpPr>
        <p:spPr>
          <a:xfrm>
            <a:off x="287999" y="2463891"/>
            <a:ext cx="8424000" cy="307777"/>
          </a:xfrm>
          <a:prstGeom prst="rect">
            <a:avLst/>
          </a:prstGeom>
        </p:spPr>
        <p:txBody>
          <a:bodyPr wrap="square" lIns="0" tIns="0" rIns="0" bIns="0">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5" name="Bilde 14"/>
          <p:cNvPicPr>
            <a:picLocks noChangeAspect="1"/>
          </p:cNvPicPr>
          <p:nvPr userDrawn="1"/>
        </p:nvPicPr>
        <p:blipFill rotWithShape="1">
          <a:blip r:embed="rId3">
            <a:extLst>
              <a:ext uri="{28A0092B-C50C-407E-A947-70E740481C1C}">
                <a14:useLocalDpi xmlns:a14="http://schemas.microsoft.com/office/drawing/2010/main" val="0"/>
              </a:ext>
            </a:extLst>
          </a:blip>
          <a:srcRect l="3299" t="5343" b="1"/>
          <a:stretch/>
        </p:blipFill>
        <p:spPr>
          <a:xfrm>
            <a:off x="0" y="30956"/>
            <a:ext cx="1538698" cy="1506182"/>
          </a:xfrm>
          <a:prstGeom prst="rect">
            <a:avLst/>
          </a:prstGeom>
        </p:spPr>
      </p:pic>
    </p:spTree>
    <p:extLst>
      <p:ext uri="{BB962C8B-B14F-4D97-AF65-F5344CB8AC3E}">
        <p14:creationId xmlns:p14="http://schemas.microsoft.com/office/powerpoint/2010/main" val="2111920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delingsoverskrift #2">
    <p:spTree>
      <p:nvGrpSpPr>
        <p:cNvPr id="1" name=""/>
        <p:cNvGrpSpPr/>
        <p:nvPr/>
      </p:nvGrpSpPr>
      <p:grpSpPr>
        <a:xfrm>
          <a:off x="0" y="0"/>
          <a:ext cx="0" cy="0"/>
          <a:chOff x="0" y="0"/>
          <a:chExt cx="0" cy="0"/>
        </a:xfrm>
      </p:grpSpPr>
      <p:sp>
        <p:nvSpPr>
          <p:cNvPr id="7" name="Rektangel 6"/>
          <p:cNvSpPr/>
          <p:nvPr userDrawn="1"/>
        </p:nvSpPr>
        <p:spPr>
          <a:xfrm>
            <a:off x="287999" y="287999"/>
            <a:ext cx="8568001" cy="42069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pic>
        <p:nvPicPr>
          <p:cNvPr id="9" name="Bilde 8" descr="Mdir_logo_sekundaer_pos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7697" y="4494948"/>
            <a:ext cx="1331075" cy="461357"/>
          </a:xfrm>
          <a:prstGeom prst="rect">
            <a:avLst/>
          </a:prstGeom>
        </p:spPr>
      </p:pic>
      <p:sp>
        <p:nvSpPr>
          <p:cNvPr id="10" name="Likebent trekant 9"/>
          <p:cNvSpPr/>
          <p:nvPr userDrawn="1"/>
        </p:nvSpPr>
        <p:spPr>
          <a:xfrm rot="10800000">
            <a:off x="1360201" y="264119"/>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331915" y="1672068"/>
            <a:ext cx="5715297" cy="584775"/>
          </a:xfrm>
        </p:spPr>
        <p:txBody>
          <a:bodyPr anchor="t">
            <a:noAutofit/>
          </a:bodyPr>
          <a:lstStyle>
            <a:lvl1pPr algn="l">
              <a:defRPr sz="3200" b="0" cap="none" baseline="0">
                <a:solidFill>
                  <a:schemeClr val="bg1"/>
                </a:solidFill>
                <a:latin typeface="+mj-lt"/>
              </a:defRPr>
            </a:lvl1pPr>
          </a:lstStyle>
          <a:p>
            <a:r>
              <a:rPr lang="nb-NO"/>
              <a:t>Klikk for å redigere tittelstil</a:t>
            </a:r>
          </a:p>
        </p:txBody>
      </p:sp>
    </p:spTree>
    <p:extLst>
      <p:ext uri="{BB962C8B-B14F-4D97-AF65-F5344CB8AC3E}">
        <p14:creationId xmlns:p14="http://schemas.microsoft.com/office/powerpoint/2010/main" val="193432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a:xfrm>
            <a:off x="714134" y="1508621"/>
            <a:ext cx="7743126" cy="2973634"/>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524258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ng 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714134" y="2133599"/>
            <a:ext cx="7743126" cy="2348655"/>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Rektangel 6"/>
          <p:cNvSpPr/>
          <p:nvPr userDrawn="1"/>
        </p:nvSpPr>
        <p:spPr>
          <a:xfrm>
            <a:off x="287999" y="288000"/>
            <a:ext cx="8568001" cy="1474889"/>
          </a:xfrm>
          <a:prstGeom prst="rect">
            <a:avLst/>
          </a:prstGeom>
          <a:solidFill>
            <a:srgbClr val="0072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9" name="Likebent trekant 8"/>
          <p:cNvSpPr/>
          <p:nvPr userDrawn="1"/>
        </p:nvSpPr>
        <p:spPr>
          <a:xfrm rot="10800000">
            <a:off x="714134" y="264119"/>
            <a:ext cx="361689" cy="17429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Tittel 1"/>
          <p:cNvSpPr>
            <a:spLocks noGrp="1"/>
          </p:cNvSpPr>
          <p:nvPr>
            <p:ph type="title"/>
          </p:nvPr>
        </p:nvSpPr>
        <p:spPr>
          <a:xfrm>
            <a:off x="714134" y="544298"/>
            <a:ext cx="7743126" cy="984885"/>
          </a:xfrm>
        </p:spPr>
        <p:txBody>
          <a:bodyPr anchor="t">
            <a:noAutofit/>
          </a:bodyPr>
          <a:lstStyle>
            <a:lvl1pPr>
              <a:defRPr/>
            </a:lvl1pPr>
          </a:lstStyle>
          <a:p>
            <a:r>
              <a:rPr lang="nb-NO"/>
              <a:t>Klikk for å redigere tittelstil</a:t>
            </a:r>
            <a:endParaRPr lang="nb-NO" dirty="0"/>
          </a:p>
        </p:txBody>
      </p:sp>
    </p:spTree>
    <p:extLst>
      <p:ext uri="{BB962C8B-B14F-4D97-AF65-F5344CB8AC3E}">
        <p14:creationId xmlns:p14="http://schemas.microsoft.com/office/powerpoint/2010/main" val="4269220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 og bilde">
    <p:spTree>
      <p:nvGrpSpPr>
        <p:cNvPr id="1" name=""/>
        <p:cNvGrpSpPr/>
        <p:nvPr/>
      </p:nvGrpSpPr>
      <p:grpSpPr>
        <a:xfrm>
          <a:off x="0" y="0"/>
          <a:ext cx="0" cy="0"/>
          <a:chOff x="0" y="0"/>
          <a:chExt cx="0" cy="0"/>
        </a:xfrm>
      </p:grpSpPr>
      <p:sp>
        <p:nvSpPr>
          <p:cNvPr id="7" name="Plassholder for tekst 3"/>
          <p:cNvSpPr>
            <a:spLocks noGrp="1"/>
          </p:cNvSpPr>
          <p:nvPr>
            <p:ph type="body" sz="quarter" idx="12" hasCustomPrompt="1"/>
          </p:nvPr>
        </p:nvSpPr>
        <p:spPr>
          <a:xfrm>
            <a:off x="4779962" y="4604400"/>
            <a:ext cx="2586036" cy="313200"/>
          </a:xfrm>
        </p:spPr>
        <p:txBody>
          <a:bodyPr>
            <a:normAutofit/>
          </a:bodyPr>
          <a:lstStyle>
            <a:lvl1pPr marL="0" indent="0">
              <a:buNone/>
              <a:defRPr sz="1000" baseline="0">
                <a:solidFill>
                  <a:srgbClr val="595959"/>
                </a:solidFill>
              </a:defRPr>
            </a:lvl1pPr>
          </a:lstStyle>
          <a:p>
            <a:pPr lvl="0"/>
            <a:r>
              <a:rPr lang="nb-NO" dirty="0">
                <a:solidFill>
                  <a:schemeClr val="tx1">
                    <a:lumMod val="65000"/>
                    <a:lumOff val="35000"/>
                  </a:schemeClr>
                </a:solidFill>
              </a:rPr>
              <a:t>Bildetekst. Foto:</a:t>
            </a:r>
          </a:p>
        </p:txBody>
      </p:sp>
      <p:sp>
        <p:nvSpPr>
          <p:cNvPr id="2" name="Tittel 1"/>
          <p:cNvSpPr>
            <a:spLocks noGrp="1"/>
          </p:cNvSpPr>
          <p:nvPr>
            <p:ph type="title"/>
          </p:nvPr>
        </p:nvSpPr>
        <p:spPr/>
        <p:txBody>
          <a:bodyPr/>
          <a:lstStyle/>
          <a:p>
            <a:r>
              <a:rPr lang="nb-NO"/>
              <a:t>Klikk for å redigere tittelstil</a:t>
            </a:r>
            <a:endParaRPr lang="nb-NO" dirty="0"/>
          </a:p>
        </p:txBody>
      </p:sp>
      <p:sp>
        <p:nvSpPr>
          <p:cNvPr id="6" name="Plassholder for innhold 2"/>
          <p:cNvSpPr>
            <a:spLocks noGrp="1"/>
          </p:cNvSpPr>
          <p:nvPr>
            <p:ph idx="1"/>
          </p:nvPr>
        </p:nvSpPr>
        <p:spPr>
          <a:xfrm>
            <a:off x="714134" y="1508621"/>
            <a:ext cx="3881366" cy="2973634"/>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4"/>
          <p:cNvSpPr>
            <a:spLocks noGrp="1"/>
          </p:cNvSpPr>
          <p:nvPr>
            <p:ph type="pic" sz="quarter" idx="10"/>
          </p:nvPr>
        </p:nvSpPr>
        <p:spPr>
          <a:xfrm>
            <a:off x="4779319" y="1336788"/>
            <a:ext cx="4076679" cy="3158160"/>
          </a:xfrm>
        </p:spPr>
        <p:txBody>
          <a:bodyPr/>
          <a:lstStyle/>
          <a:p>
            <a:r>
              <a:rPr lang="nb-NO"/>
              <a:t>Klikk ikonet for å legge til et bilde</a:t>
            </a:r>
          </a:p>
        </p:txBody>
      </p:sp>
    </p:spTree>
    <p:extLst>
      <p:ext uri="{BB962C8B-B14F-4D97-AF65-F5344CB8AC3E}">
        <p14:creationId xmlns:p14="http://schemas.microsoft.com/office/powerpoint/2010/main" val="1988292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8" name="Plassholder for innhold 2"/>
          <p:cNvSpPr>
            <a:spLocks noGrp="1"/>
          </p:cNvSpPr>
          <p:nvPr>
            <p:ph idx="1"/>
          </p:nvPr>
        </p:nvSpPr>
        <p:spPr>
          <a:xfrm>
            <a:off x="714135" y="1508621"/>
            <a:ext cx="3773353" cy="2973634"/>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2"/>
          <p:cNvSpPr>
            <a:spLocks noGrp="1"/>
          </p:cNvSpPr>
          <p:nvPr>
            <p:ph idx="10"/>
          </p:nvPr>
        </p:nvSpPr>
        <p:spPr>
          <a:xfrm>
            <a:off x="4683907" y="1508621"/>
            <a:ext cx="3773353" cy="2973634"/>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247113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6" name="Plassholder for bilde 4"/>
          <p:cNvSpPr>
            <a:spLocks noGrp="1"/>
          </p:cNvSpPr>
          <p:nvPr>
            <p:ph type="pic" sz="quarter" idx="10"/>
          </p:nvPr>
        </p:nvSpPr>
        <p:spPr>
          <a:xfrm>
            <a:off x="287999" y="1336788"/>
            <a:ext cx="8568000" cy="3158160"/>
          </a:xfrm>
        </p:spPr>
        <p:txBody>
          <a:bodyPr/>
          <a:lstStyle/>
          <a:p>
            <a:r>
              <a:rPr lang="nb-NO"/>
              <a:t>Klikk ikonet for å legge til et bilde</a:t>
            </a:r>
          </a:p>
        </p:txBody>
      </p:sp>
      <p:sp>
        <p:nvSpPr>
          <p:cNvPr id="5" name="Plassholder for tekst 3"/>
          <p:cNvSpPr>
            <a:spLocks noGrp="1"/>
          </p:cNvSpPr>
          <p:nvPr>
            <p:ph type="body" sz="quarter" idx="12" hasCustomPrompt="1"/>
          </p:nvPr>
        </p:nvSpPr>
        <p:spPr>
          <a:xfrm>
            <a:off x="288000" y="4604400"/>
            <a:ext cx="6602400" cy="313200"/>
          </a:xfrm>
        </p:spPr>
        <p:txBody>
          <a:bodyPr>
            <a:normAutofit/>
          </a:bodyPr>
          <a:lstStyle>
            <a:lvl1pPr marL="0" indent="0">
              <a:buNone/>
              <a:defRPr sz="1000" baseline="0">
                <a:solidFill>
                  <a:srgbClr val="595959"/>
                </a:solidFill>
              </a:defRPr>
            </a:lvl1pPr>
          </a:lstStyle>
          <a:p>
            <a:pPr lvl="0"/>
            <a:r>
              <a:rPr lang="nb-NO" dirty="0">
                <a:solidFill>
                  <a:schemeClr val="tx1">
                    <a:lumMod val="65000"/>
                    <a:lumOff val="35000"/>
                  </a:schemeClr>
                </a:solidFill>
              </a:rPr>
              <a:t>Bildetekst. Foto:</a:t>
            </a:r>
          </a:p>
        </p:txBody>
      </p:sp>
    </p:spTree>
    <p:extLst>
      <p:ext uri="{BB962C8B-B14F-4D97-AF65-F5344CB8AC3E}">
        <p14:creationId xmlns:p14="http://schemas.microsoft.com/office/powerpoint/2010/main" val="415539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eside lang tittel">
    <p:spTree>
      <p:nvGrpSpPr>
        <p:cNvPr id="1" name=""/>
        <p:cNvGrpSpPr/>
        <p:nvPr/>
      </p:nvGrpSpPr>
      <p:grpSpPr>
        <a:xfrm>
          <a:off x="0" y="0"/>
          <a:ext cx="0" cy="0"/>
          <a:chOff x="0" y="0"/>
          <a:chExt cx="0" cy="0"/>
        </a:xfrm>
      </p:grpSpPr>
      <p:sp>
        <p:nvSpPr>
          <p:cNvPr id="7" name="Rektangel 6"/>
          <p:cNvSpPr/>
          <p:nvPr userDrawn="1"/>
        </p:nvSpPr>
        <p:spPr>
          <a:xfrm>
            <a:off x="287999" y="288000"/>
            <a:ext cx="8568001" cy="1474889"/>
          </a:xfrm>
          <a:prstGeom prst="rect">
            <a:avLst/>
          </a:prstGeom>
          <a:solidFill>
            <a:srgbClr val="0072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9" name="Likebent trekant 8"/>
          <p:cNvSpPr/>
          <p:nvPr userDrawn="1"/>
        </p:nvSpPr>
        <p:spPr>
          <a:xfrm rot="10800000">
            <a:off x="714134" y="264119"/>
            <a:ext cx="361689" cy="17429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lassholder for bilde 4"/>
          <p:cNvSpPr>
            <a:spLocks noGrp="1"/>
          </p:cNvSpPr>
          <p:nvPr>
            <p:ph type="pic" sz="quarter" idx="10"/>
          </p:nvPr>
        </p:nvSpPr>
        <p:spPr>
          <a:xfrm>
            <a:off x="287999" y="1854792"/>
            <a:ext cx="8568000" cy="2640156"/>
          </a:xfrm>
        </p:spPr>
        <p:txBody>
          <a:bodyPr/>
          <a:lstStyle/>
          <a:p>
            <a:r>
              <a:rPr lang="nb-NO"/>
              <a:t>Klikk ikonet for å legge til et bilde</a:t>
            </a:r>
          </a:p>
        </p:txBody>
      </p:sp>
      <p:sp>
        <p:nvSpPr>
          <p:cNvPr id="15" name="Tittel 1"/>
          <p:cNvSpPr>
            <a:spLocks noGrp="1"/>
          </p:cNvSpPr>
          <p:nvPr>
            <p:ph type="title"/>
          </p:nvPr>
        </p:nvSpPr>
        <p:spPr>
          <a:xfrm>
            <a:off x="714134" y="544298"/>
            <a:ext cx="7743126" cy="984885"/>
          </a:xfrm>
        </p:spPr>
        <p:txBody>
          <a:bodyPr anchor="t">
            <a:noAutofit/>
          </a:bodyPr>
          <a:lstStyle>
            <a:lvl1pPr>
              <a:defRPr/>
            </a:lvl1pPr>
          </a:lstStyle>
          <a:p>
            <a:r>
              <a:rPr lang="nb-NO"/>
              <a:t>Klikk for å redigere tittelstil</a:t>
            </a:r>
            <a:endParaRPr lang="nb-NO" dirty="0"/>
          </a:p>
        </p:txBody>
      </p:sp>
      <p:sp>
        <p:nvSpPr>
          <p:cNvPr id="8" name="Plassholder for tekst 3"/>
          <p:cNvSpPr>
            <a:spLocks noGrp="1"/>
          </p:cNvSpPr>
          <p:nvPr>
            <p:ph type="body" sz="quarter" idx="12" hasCustomPrompt="1"/>
          </p:nvPr>
        </p:nvSpPr>
        <p:spPr>
          <a:xfrm>
            <a:off x="288000" y="4604400"/>
            <a:ext cx="6602400" cy="313200"/>
          </a:xfrm>
        </p:spPr>
        <p:txBody>
          <a:bodyPr>
            <a:normAutofit/>
          </a:bodyPr>
          <a:lstStyle>
            <a:lvl1pPr marL="0" indent="0">
              <a:buNone/>
              <a:defRPr sz="1000" baseline="0">
                <a:solidFill>
                  <a:srgbClr val="595959"/>
                </a:solidFill>
              </a:defRPr>
            </a:lvl1pPr>
          </a:lstStyle>
          <a:p>
            <a:pPr lvl="0"/>
            <a:r>
              <a:rPr lang="nb-NO" dirty="0">
                <a:solidFill>
                  <a:schemeClr val="tx1">
                    <a:lumMod val="65000"/>
                    <a:lumOff val="35000"/>
                  </a:schemeClr>
                </a:solidFill>
              </a:rPr>
              <a:t>Bildetekst. Foto:</a:t>
            </a:r>
          </a:p>
        </p:txBody>
      </p:sp>
    </p:spTree>
    <p:extLst>
      <p:ext uri="{BB962C8B-B14F-4D97-AF65-F5344CB8AC3E}">
        <p14:creationId xmlns:p14="http://schemas.microsoft.com/office/powerpoint/2010/main" val="2047927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ildeside #1">
    <p:spTree>
      <p:nvGrpSpPr>
        <p:cNvPr id="1" name=""/>
        <p:cNvGrpSpPr/>
        <p:nvPr/>
      </p:nvGrpSpPr>
      <p:grpSpPr>
        <a:xfrm>
          <a:off x="0" y="0"/>
          <a:ext cx="0" cy="0"/>
          <a:chOff x="0" y="0"/>
          <a:chExt cx="0" cy="0"/>
        </a:xfrm>
      </p:grpSpPr>
      <p:pic>
        <p:nvPicPr>
          <p:cNvPr id="6" name="Bilde 5" descr="Fjellrev Foto Nils Kristian Gronvik_2.jpg"/>
          <p:cNvPicPr>
            <a:picLocks noChangeAspect="1"/>
          </p:cNvPicPr>
          <p:nvPr userDrawn="1"/>
        </p:nvPicPr>
        <p:blipFill rotWithShape="1">
          <a:blip r:embed="rId2" cstate="print">
            <a:extLst>
              <a:ext uri="{28A0092B-C50C-407E-A947-70E740481C1C}">
                <a14:useLocalDpi xmlns:a14="http://schemas.microsoft.com/office/drawing/2010/main"/>
              </a:ext>
            </a:extLst>
          </a:blip>
          <a:srcRect l="-1" r="-1"/>
          <a:stretch/>
        </p:blipFill>
        <p:spPr>
          <a:xfrm>
            <a:off x="287999" y="301893"/>
            <a:ext cx="8568001" cy="4193055"/>
          </a:xfrm>
          <a:prstGeom prst="rect">
            <a:avLst/>
          </a:prstGeom>
        </p:spPr>
      </p:pic>
      <p:pic>
        <p:nvPicPr>
          <p:cNvPr id="7" name="Bilde 6" descr="Mdir_logo_sekundaer_pos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07697" y="4494948"/>
            <a:ext cx="1331075" cy="461357"/>
          </a:xfrm>
          <a:prstGeom prst="rect">
            <a:avLst/>
          </a:prstGeom>
        </p:spPr>
      </p:pic>
      <p:sp>
        <p:nvSpPr>
          <p:cNvPr id="8" name="Likebent trekant 7"/>
          <p:cNvSpPr/>
          <p:nvPr userDrawn="1"/>
        </p:nvSpPr>
        <p:spPr>
          <a:xfrm rot="10800000">
            <a:off x="1360201" y="264119"/>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81566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ildeside #2">
    <p:spTree>
      <p:nvGrpSpPr>
        <p:cNvPr id="1" name=""/>
        <p:cNvGrpSpPr/>
        <p:nvPr/>
      </p:nvGrpSpPr>
      <p:grpSpPr>
        <a:xfrm>
          <a:off x="0" y="0"/>
          <a:ext cx="0" cy="0"/>
          <a:chOff x="0" y="0"/>
          <a:chExt cx="0" cy="0"/>
        </a:xfrm>
      </p:grpSpPr>
      <p:pic>
        <p:nvPicPr>
          <p:cNvPr id="6" name="Bilde 5" descr="Forurensning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9" y="270386"/>
            <a:ext cx="8568001" cy="4224561"/>
          </a:xfrm>
          <a:prstGeom prst="rect">
            <a:avLst/>
          </a:prstGeom>
        </p:spPr>
      </p:pic>
      <p:pic>
        <p:nvPicPr>
          <p:cNvPr id="7" name="Bilde 6" descr="Mdir_logo_sekundaer_pos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07697" y="4494948"/>
            <a:ext cx="1331075" cy="461357"/>
          </a:xfrm>
          <a:prstGeom prst="rect">
            <a:avLst/>
          </a:prstGeom>
        </p:spPr>
      </p:pic>
      <p:sp>
        <p:nvSpPr>
          <p:cNvPr id="8" name="Likebent trekant 7"/>
          <p:cNvSpPr/>
          <p:nvPr userDrawn="1"/>
        </p:nvSpPr>
        <p:spPr>
          <a:xfrm rot="10800000">
            <a:off x="1360201" y="264119"/>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27579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ldeside #3">
    <p:spTree>
      <p:nvGrpSpPr>
        <p:cNvPr id="1" name=""/>
        <p:cNvGrpSpPr/>
        <p:nvPr/>
      </p:nvGrpSpPr>
      <p:grpSpPr>
        <a:xfrm>
          <a:off x="0" y="0"/>
          <a:ext cx="0" cy="0"/>
          <a:chOff x="0" y="0"/>
          <a:chExt cx="0" cy="0"/>
        </a:xfrm>
      </p:grpSpPr>
      <p:pic>
        <p:nvPicPr>
          <p:cNvPr id="2" name="Bilde 1" descr="Friluftsliv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9" y="288000"/>
            <a:ext cx="8568001" cy="4206948"/>
          </a:xfrm>
          <a:prstGeom prst="rect">
            <a:avLst/>
          </a:prstGeom>
        </p:spPr>
      </p:pic>
      <p:pic>
        <p:nvPicPr>
          <p:cNvPr id="3" name="Bilde 2" descr="Mdir_logo_sekundaer_pos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07697" y="4494948"/>
            <a:ext cx="1331075" cy="461357"/>
          </a:xfrm>
          <a:prstGeom prst="rect">
            <a:avLst/>
          </a:prstGeom>
        </p:spPr>
      </p:pic>
      <p:sp>
        <p:nvSpPr>
          <p:cNvPr id="4" name="Likebent trekant 3"/>
          <p:cNvSpPr/>
          <p:nvPr userDrawn="1"/>
        </p:nvSpPr>
        <p:spPr>
          <a:xfrm rot="10800000">
            <a:off x="1360201" y="264119"/>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47643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2">
    <p:spTree>
      <p:nvGrpSpPr>
        <p:cNvPr id="1" name=""/>
        <p:cNvGrpSpPr/>
        <p:nvPr/>
      </p:nvGrpSpPr>
      <p:grpSpPr>
        <a:xfrm>
          <a:off x="0" y="0"/>
          <a:ext cx="0" cy="0"/>
          <a:chOff x="0" y="0"/>
          <a:chExt cx="0" cy="0"/>
        </a:xfrm>
      </p:grpSpPr>
      <p:pic>
        <p:nvPicPr>
          <p:cNvPr id="9" name="Bilde 8" descr="Fjellrev Foto Nils Kristian Gronvik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9" y="2865342"/>
            <a:ext cx="8568001" cy="1990158"/>
          </a:xfrm>
          <a:prstGeom prst="rect">
            <a:avLst/>
          </a:prstGeom>
        </p:spPr>
      </p:pic>
      <p:sp>
        <p:nvSpPr>
          <p:cNvPr id="8" name="Likebent trekant 7"/>
          <p:cNvSpPr/>
          <p:nvPr userDrawn="1"/>
        </p:nvSpPr>
        <p:spPr>
          <a:xfrm rot="10800000">
            <a:off x="892868" y="2863253"/>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287999" y="1353398"/>
            <a:ext cx="8424000" cy="1062342"/>
          </a:xfrm>
        </p:spPr>
        <p:txBody>
          <a:bodyPr wrap="square" lIns="0" tIns="0" rIns="0" bIns="0" anchor="t" anchorCtr="0">
            <a:spAutoFit/>
          </a:bodyPr>
          <a:lstStyle>
            <a:lvl1pPr algn="l">
              <a:defRPr sz="3800" b="1">
                <a:solidFill>
                  <a:schemeClr val="tx2"/>
                </a:solidFill>
              </a:defRPr>
            </a:lvl1pPr>
          </a:lstStyle>
          <a:p>
            <a:r>
              <a:rPr lang="nb-NO"/>
              <a:t>Klikk for å redigere tittelstil</a:t>
            </a:r>
            <a:endParaRPr lang="nb-NO" dirty="0"/>
          </a:p>
        </p:txBody>
      </p:sp>
      <p:sp>
        <p:nvSpPr>
          <p:cNvPr id="12" name="Undertittel 2"/>
          <p:cNvSpPr>
            <a:spLocks noGrp="1"/>
          </p:cNvSpPr>
          <p:nvPr>
            <p:ph type="subTitle" idx="1"/>
          </p:nvPr>
        </p:nvSpPr>
        <p:spPr>
          <a:xfrm>
            <a:off x="287999" y="2463891"/>
            <a:ext cx="8424000" cy="307777"/>
          </a:xfrm>
          <a:prstGeom prst="rect">
            <a:avLst/>
          </a:prstGeom>
        </p:spPr>
        <p:txBody>
          <a:bodyPr wrap="square" lIns="0" tIns="0" rIns="0" bIns="0">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5" name="Bilde 14"/>
          <p:cNvPicPr>
            <a:picLocks noChangeAspect="1"/>
          </p:cNvPicPr>
          <p:nvPr userDrawn="1"/>
        </p:nvPicPr>
        <p:blipFill rotWithShape="1">
          <a:blip r:embed="rId3">
            <a:extLst>
              <a:ext uri="{28A0092B-C50C-407E-A947-70E740481C1C}">
                <a14:useLocalDpi xmlns:a14="http://schemas.microsoft.com/office/drawing/2010/main" val="0"/>
              </a:ext>
            </a:extLst>
          </a:blip>
          <a:srcRect l="3299" t="5343" b="1"/>
          <a:stretch/>
        </p:blipFill>
        <p:spPr>
          <a:xfrm>
            <a:off x="0" y="30956"/>
            <a:ext cx="1538698" cy="1506182"/>
          </a:xfrm>
          <a:prstGeom prst="rect">
            <a:avLst/>
          </a:prstGeom>
        </p:spPr>
      </p:pic>
    </p:spTree>
    <p:extLst>
      <p:ext uri="{BB962C8B-B14F-4D97-AF65-F5344CB8AC3E}">
        <p14:creationId xmlns:p14="http://schemas.microsoft.com/office/powerpoint/2010/main" val="4214485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ldeside #4">
    <p:spTree>
      <p:nvGrpSpPr>
        <p:cNvPr id="1" name=""/>
        <p:cNvGrpSpPr/>
        <p:nvPr/>
      </p:nvGrpSpPr>
      <p:grpSpPr>
        <a:xfrm>
          <a:off x="0" y="0"/>
          <a:ext cx="0" cy="0"/>
          <a:chOff x="0" y="0"/>
          <a:chExt cx="0" cy="0"/>
        </a:xfrm>
      </p:grpSpPr>
      <p:pic>
        <p:nvPicPr>
          <p:cNvPr id="2" name="Bilde 1" descr="Ilabekken_mot Bymarka_Foto Marianne Gjorv_2010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9" y="288000"/>
            <a:ext cx="8568001" cy="4206948"/>
          </a:xfrm>
          <a:prstGeom prst="rect">
            <a:avLst/>
          </a:prstGeom>
        </p:spPr>
      </p:pic>
      <p:pic>
        <p:nvPicPr>
          <p:cNvPr id="3" name="Bilde 2" descr="Mdir_logo_sekundaer_pos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07697" y="4494948"/>
            <a:ext cx="1331075" cy="461357"/>
          </a:xfrm>
          <a:prstGeom prst="rect">
            <a:avLst/>
          </a:prstGeom>
        </p:spPr>
      </p:pic>
      <p:sp>
        <p:nvSpPr>
          <p:cNvPr id="4" name="Likebent trekant 3"/>
          <p:cNvSpPr/>
          <p:nvPr userDrawn="1"/>
        </p:nvSpPr>
        <p:spPr>
          <a:xfrm rot="10800000">
            <a:off x="1360201" y="264119"/>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3236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ldeside #5">
    <p:spTree>
      <p:nvGrpSpPr>
        <p:cNvPr id="1" name=""/>
        <p:cNvGrpSpPr/>
        <p:nvPr/>
      </p:nvGrpSpPr>
      <p:grpSpPr>
        <a:xfrm>
          <a:off x="0" y="0"/>
          <a:ext cx="0" cy="0"/>
          <a:chOff x="0" y="0"/>
          <a:chExt cx="0" cy="0"/>
        </a:xfrm>
      </p:grpSpPr>
      <p:pic>
        <p:nvPicPr>
          <p:cNvPr id="2" name="Bilde 1" descr="Klima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9" y="288000"/>
            <a:ext cx="8568001" cy="4206948"/>
          </a:xfrm>
          <a:prstGeom prst="rect">
            <a:avLst/>
          </a:prstGeom>
        </p:spPr>
      </p:pic>
      <p:pic>
        <p:nvPicPr>
          <p:cNvPr id="3" name="Bilde 2" descr="Mdir_logo_sekundaer_pos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07697" y="4494948"/>
            <a:ext cx="1331075" cy="461357"/>
          </a:xfrm>
          <a:prstGeom prst="rect">
            <a:avLst/>
          </a:prstGeom>
        </p:spPr>
      </p:pic>
      <p:sp>
        <p:nvSpPr>
          <p:cNvPr id="4" name="Likebent trekant 3"/>
          <p:cNvSpPr/>
          <p:nvPr userDrawn="1"/>
        </p:nvSpPr>
        <p:spPr>
          <a:xfrm rot="10800000">
            <a:off x="1360201" y="264119"/>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65024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ildeside #6">
    <p:spTree>
      <p:nvGrpSpPr>
        <p:cNvPr id="1" name=""/>
        <p:cNvGrpSpPr/>
        <p:nvPr/>
      </p:nvGrpSpPr>
      <p:grpSpPr>
        <a:xfrm>
          <a:off x="0" y="0"/>
          <a:ext cx="0" cy="0"/>
          <a:chOff x="0" y="0"/>
          <a:chExt cx="0" cy="0"/>
        </a:xfrm>
      </p:grpSpPr>
      <p:pic>
        <p:nvPicPr>
          <p:cNvPr id="2" name="Bild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9" y="288000"/>
            <a:ext cx="8460161" cy="4206948"/>
          </a:xfrm>
          <a:prstGeom prst="rect">
            <a:avLst/>
          </a:prstGeom>
        </p:spPr>
      </p:pic>
      <p:pic>
        <p:nvPicPr>
          <p:cNvPr id="3" name="Bilde 2" descr="Mdir_logo_sekundaer_pos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07697" y="4494948"/>
            <a:ext cx="1331075" cy="461357"/>
          </a:xfrm>
          <a:prstGeom prst="rect">
            <a:avLst/>
          </a:prstGeom>
        </p:spPr>
      </p:pic>
      <p:sp>
        <p:nvSpPr>
          <p:cNvPr id="4" name="Likebent trekant 3"/>
          <p:cNvSpPr/>
          <p:nvPr userDrawn="1"/>
        </p:nvSpPr>
        <p:spPr>
          <a:xfrm rot="10800000">
            <a:off x="1360201" y="264119"/>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17876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eside med eget bilde">
    <p:spTree>
      <p:nvGrpSpPr>
        <p:cNvPr id="1" name=""/>
        <p:cNvGrpSpPr/>
        <p:nvPr/>
      </p:nvGrpSpPr>
      <p:grpSpPr>
        <a:xfrm>
          <a:off x="0" y="0"/>
          <a:ext cx="0" cy="0"/>
          <a:chOff x="0" y="0"/>
          <a:chExt cx="0" cy="0"/>
        </a:xfrm>
      </p:grpSpPr>
      <p:sp>
        <p:nvSpPr>
          <p:cNvPr id="8" name="Plassholder for bilde 7"/>
          <p:cNvSpPr>
            <a:spLocks noGrp="1"/>
          </p:cNvSpPr>
          <p:nvPr>
            <p:ph type="pic" sz="quarter" idx="10"/>
          </p:nvPr>
        </p:nvSpPr>
        <p:spPr>
          <a:xfrm>
            <a:off x="287999" y="288000"/>
            <a:ext cx="8460161" cy="4206948"/>
          </a:xfrm>
          <a:custGeom>
            <a:avLst/>
            <a:gdLst>
              <a:gd name="connsiteX0" fmla="*/ 0 w 8460161"/>
              <a:gd name="connsiteY0" fmla="*/ 0 h 4206948"/>
              <a:gd name="connsiteX1" fmla="*/ 1072202 w 8460161"/>
              <a:gd name="connsiteY1" fmla="*/ 0 h 4206948"/>
              <a:gd name="connsiteX2" fmla="*/ 1539535 w 8460161"/>
              <a:gd name="connsiteY2" fmla="*/ 450405 h 4206948"/>
              <a:gd name="connsiteX3" fmla="*/ 2006868 w 8460161"/>
              <a:gd name="connsiteY3" fmla="*/ 0 h 4206948"/>
              <a:gd name="connsiteX4" fmla="*/ 8460161 w 8460161"/>
              <a:gd name="connsiteY4" fmla="*/ 0 h 4206948"/>
              <a:gd name="connsiteX5" fmla="*/ 8460161 w 8460161"/>
              <a:gd name="connsiteY5" fmla="*/ 4206948 h 4206948"/>
              <a:gd name="connsiteX6" fmla="*/ 0 w 8460161"/>
              <a:gd name="connsiteY6" fmla="*/ 4206948 h 420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0161" h="4206948">
                <a:moveTo>
                  <a:pt x="0" y="0"/>
                </a:moveTo>
                <a:lnTo>
                  <a:pt x="1072202" y="0"/>
                </a:lnTo>
                <a:lnTo>
                  <a:pt x="1539535" y="450405"/>
                </a:lnTo>
                <a:lnTo>
                  <a:pt x="2006868" y="0"/>
                </a:lnTo>
                <a:lnTo>
                  <a:pt x="8460161" y="0"/>
                </a:lnTo>
                <a:lnTo>
                  <a:pt x="8460161" y="4206948"/>
                </a:lnTo>
                <a:lnTo>
                  <a:pt x="0" y="4206948"/>
                </a:lnTo>
                <a:close/>
              </a:path>
            </a:pathLst>
          </a:custGeom>
        </p:spPr>
        <p:txBody>
          <a:bodyPr wrap="square">
            <a:noAutofit/>
          </a:bodyPr>
          <a:lstStyle/>
          <a:p>
            <a:r>
              <a:rPr lang="nb-NO"/>
              <a:t>Klikk ikonet for å legge til et bilde</a:t>
            </a:r>
          </a:p>
        </p:txBody>
      </p:sp>
      <p:pic>
        <p:nvPicPr>
          <p:cNvPr id="3" name="Bilde 2" descr="Mdir_logo_sekundaer_pos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7697" y="4494948"/>
            <a:ext cx="1331075" cy="461357"/>
          </a:xfrm>
          <a:prstGeom prst="rect">
            <a:avLst/>
          </a:prstGeom>
        </p:spPr>
      </p:pic>
      <p:sp>
        <p:nvSpPr>
          <p:cNvPr id="4" name="Plassholder for tekst 3"/>
          <p:cNvSpPr>
            <a:spLocks noGrp="1"/>
          </p:cNvSpPr>
          <p:nvPr>
            <p:ph type="body" sz="quarter" idx="12" hasCustomPrompt="1"/>
          </p:nvPr>
        </p:nvSpPr>
        <p:spPr>
          <a:xfrm>
            <a:off x="288000" y="4604400"/>
            <a:ext cx="6602400" cy="313200"/>
          </a:xfrm>
        </p:spPr>
        <p:txBody>
          <a:bodyPr>
            <a:normAutofit/>
          </a:bodyPr>
          <a:lstStyle>
            <a:lvl1pPr marL="0" indent="0">
              <a:buNone/>
              <a:defRPr sz="1000" baseline="0">
                <a:solidFill>
                  <a:srgbClr val="595959"/>
                </a:solidFill>
              </a:defRPr>
            </a:lvl1pPr>
          </a:lstStyle>
          <a:p>
            <a:pPr lvl="0"/>
            <a:r>
              <a:rPr lang="nb-NO" dirty="0">
                <a:solidFill>
                  <a:schemeClr val="tx1">
                    <a:lumMod val="65000"/>
                    <a:lumOff val="35000"/>
                  </a:schemeClr>
                </a:solidFill>
              </a:rPr>
              <a:t>Bildetekst. Foto:</a:t>
            </a:r>
          </a:p>
        </p:txBody>
      </p:sp>
    </p:spTree>
    <p:extLst>
      <p:ext uri="{BB962C8B-B14F-4D97-AF65-F5344CB8AC3E}">
        <p14:creationId xmlns:p14="http://schemas.microsoft.com/office/powerpoint/2010/main" val="605199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akside">
    <p:spTree>
      <p:nvGrpSpPr>
        <p:cNvPr id="1" name=""/>
        <p:cNvGrpSpPr/>
        <p:nvPr/>
      </p:nvGrpSpPr>
      <p:grpSpPr>
        <a:xfrm>
          <a:off x="0" y="0"/>
          <a:ext cx="0" cy="0"/>
          <a:chOff x="0" y="0"/>
          <a:chExt cx="0" cy="0"/>
        </a:xfrm>
      </p:grpSpPr>
      <p:sp>
        <p:nvSpPr>
          <p:cNvPr id="3" name="Rektangel 2"/>
          <p:cNvSpPr/>
          <p:nvPr userDrawn="1"/>
        </p:nvSpPr>
        <p:spPr>
          <a:xfrm>
            <a:off x="287999" y="288000"/>
            <a:ext cx="8568001" cy="4585500"/>
          </a:xfrm>
          <a:prstGeom prst="rect">
            <a:avLst/>
          </a:prstGeom>
          <a:solidFill>
            <a:srgbClr val="0072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pic>
        <p:nvPicPr>
          <p:cNvPr id="4" name="Bilde 3" descr="Mdir_logo_hoved_neg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14733" y="935622"/>
            <a:ext cx="3283966" cy="3285744"/>
          </a:xfrm>
          <a:prstGeom prst="rect">
            <a:avLst/>
          </a:prstGeom>
        </p:spPr>
      </p:pic>
      <p:sp>
        <p:nvSpPr>
          <p:cNvPr id="5" name="TekstSylinder 4"/>
          <p:cNvSpPr txBox="1"/>
          <p:nvPr userDrawn="1"/>
        </p:nvSpPr>
        <p:spPr>
          <a:xfrm>
            <a:off x="0" y="3974549"/>
            <a:ext cx="9144000" cy="338554"/>
          </a:xfrm>
          <a:prstGeom prst="rect">
            <a:avLst/>
          </a:prstGeom>
          <a:noFill/>
        </p:spPr>
        <p:txBody>
          <a:bodyPr wrap="square" rtlCol="0">
            <a:spAutoFit/>
          </a:bodyPr>
          <a:lstStyle/>
          <a:p>
            <a:pPr algn="ctr"/>
            <a:r>
              <a:rPr lang="nb-NO" sz="1600" spc="60" dirty="0" err="1">
                <a:solidFill>
                  <a:schemeClr val="bg1"/>
                </a:solidFill>
                <a:latin typeface="Palatino"/>
                <a:cs typeface="Palatino"/>
              </a:rPr>
              <a:t>www.miljødirektoratet.no</a:t>
            </a:r>
            <a:endParaRPr lang="nb-NO" sz="1600" spc="60" dirty="0">
              <a:solidFill>
                <a:schemeClr val="bg1"/>
              </a:solidFill>
              <a:latin typeface="Palatino"/>
              <a:cs typeface="Palatino"/>
            </a:endParaRPr>
          </a:p>
        </p:txBody>
      </p:sp>
    </p:spTree>
    <p:extLst>
      <p:ext uri="{BB962C8B-B14F-4D97-AF65-F5344CB8AC3E}">
        <p14:creationId xmlns:p14="http://schemas.microsoft.com/office/powerpoint/2010/main" val="942052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3">
    <p:spTree>
      <p:nvGrpSpPr>
        <p:cNvPr id="1" name=""/>
        <p:cNvGrpSpPr/>
        <p:nvPr/>
      </p:nvGrpSpPr>
      <p:grpSpPr>
        <a:xfrm>
          <a:off x="0" y="0"/>
          <a:ext cx="0" cy="0"/>
          <a:chOff x="0" y="0"/>
          <a:chExt cx="0" cy="0"/>
        </a:xfrm>
      </p:grpSpPr>
      <p:pic>
        <p:nvPicPr>
          <p:cNvPr id="9" name="Bilde 8" descr="Forurensning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8" y="2871607"/>
            <a:ext cx="8568002" cy="1968840"/>
          </a:xfrm>
          <a:prstGeom prst="rect">
            <a:avLst/>
          </a:prstGeom>
        </p:spPr>
      </p:pic>
      <p:sp>
        <p:nvSpPr>
          <p:cNvPr id="8" name="Likebent trekant 7"/>
          <p:cNvSpPr/>
          <p:nvPr userDrawn="1"/>
        </p:nvSpPr>
        <p:spPr>
          <a:xfrm rot="10800000">
            <a:off x="892868" y="2863253"/>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287999" y="1353398"/>
            <a:ext cx="8424000" cy="1062342"/>
          </a:xfrm>
        </p:spPr>
        <p:txBody>
          <a:bodyPr wrap="square" lIns="0" tIns="0" rIns="0" bIns="0" anchor="t" anchorCtr="0">
            <a:spAutoFit/>
          </a:bodyPr>
          <a:lstStyle>
            <a:lvl1pPr algn="l">
              <a:defRPr sz="3800" b="1">
                <a:solidFill>
                  <a:schemeClr val="tx2"/>
                </a:solidFill>
              </a:defRPr>
            </a:lvl1pPr>
          </a:lstStyle>
          <a:p>
            <a:r>
              <a:rPr lang="nb-NO"/>
              <a:t>Klikk for å redigere tittelstil</a:t>
            </a:r>
            <a:endParaRPr lang="nb-NO" dirty="0"/>
          </a:p>
        </p:txBody>
      </p:sp>
      <p:sp>
        <p:nvSpPr>
          <p:cNvPr id="12" name="Undertittel 2"/>
          <p:cNvSpPr>
            <a:spLocks noGrp="1"/>
          </p:cNvSpPr>
          <p:nvPr>
            <p:ph type="subTitle" idx="1"/>
          </p:nvPr>
        </p:nvSpPr>
        <p:spPr>
          <a:xfrm>
            <a:off x="287999" y="2463891"/>
            <a:ext cx="8424000" cy="307777"/>
          </a:xfrm>
          <a:prstGeom prst="rect">
            <a:avLst/>
          </a:prstGeom>
        </p:spPr>
        <p:txBody>
          <a:bodyPr wrap="square" lIns="0" tIns="0" rIns="0" bIns="0">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5" name="Bilde 14"/>
          <p:cNvPicPr>
            <a:picLocks noChangeAspect="1"/>
          </p:cNvPicPr>
          <p:nvPr userDrawn="1"/>
        </p:nvPicPr>
        <p:blipFill rotWithShape="1">
          <a:blip r:embed="rId3">
            <a:extLst>
              <a:ext uri="{28A0092B-C50C-407E-A947-70E740481C1C}">
                <a14:useLocalDpi xmlns:a14="http://schemas.microsoft.com/office/drawing/2010/main" val="0"/>
              </a:ext>
            </a:extLst>
          </a:blip>
          <a:srcRect l="3299" t="5343" b="1"/>
          <a:stretch/>
        </p:blipFill>
        <p:spPr>
          <a:xfrm>
            <a:off x="0" y="30956"/>
            <a:ext cx="1538698" cy="1506182"/>
          </a:xfrm>
          <a:prstGeom prst="rect">
            <a:avLst/>
          </a:prstGeom>
        </p:spPr>
      </p:pic>
    </p:spTree>
    <p:extLst>
      <p:ext uri="{BB962C8B-B14F-4D97-AF65-F5344CB8AC3E}">
        <p14:creationId xmlns:p14="http://schemas.microsoft.com/office/powerpoint/2010/main" val="2592242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4">
    <p:spTree>
      <p:nvGrpSpPr>
        <p:cNvPr id="1" name=""/>
        <p:cNvGrpSpPr/>
        <p:nvPr/>
      </p:nvGrpSpPr>
      <p:grpSpPr>
        <a:xfrm>
          <a:off x="0" y="0"/>
          <a:ext cx="0" cy="0"/>
          <a:chOff x="0" y="0"/>
          <a:chExt cx="0" cy="0"/>
        </a:xfrm>
      </p:grpSpPr>
      <p:pic>
        <p:nvPicPr>
          <p:cNvPr id="9" name="Bilde 8" descr="Friluftsliv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9" y="2871608"/>
            <a:ext cx="8568001" cy="1968472"/>
          </a:xfrm>
          <a:prstGeom prst="rect">
            <a:avLst/>
          </a:prstGeom>
        </p:spPr>
      </p:pic>
      <p:sp>
        <p:nvSpPr>
          <p:cNvPr id="8" name="Likebent trekant 7"/>
          <p:cNvSpPr/>
          <p:nvPr userDrawn="1"/>
        </p:nvSpPr>
        <p:spPr>
          <a:xfrm rot="10800000">
            <a:off x="892868" y="2863253"/>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287999" y="1353398"/>
            <a:ext cx="8424000" cy="1062342"/>
          </a:xfrm>
        </p:spPr>
        <p:txBody>
          <a:bodyPr wrap="square" lIns="0" tIns="0" rIns="0" bIns="0" anchor="t" anchorCtr="0">
            <a:spAutoFit/>
          </a:bodyPr>
          <a:lstStyle>
            <a:lvl1pPr algn="l">
              <a:defRPr sz="3800" b="1">
                <a:solidFill>
                  <a:schemeClr val="tx2"/>
                </a:solidFill>
              </a:defRPr>
            </a:lvl1pPr>
          </a:lstStyle>
          <a:p>
            <a:r>
              <a:rPr lang="nb-NO"/>
              <a:t>Klikk for å redigere tittelstil</a:t>
            </a:r>
            <a:endParaRPr lang="nb-NO" dirty="0"/>
          </a:p>
        </p:txBody>
      </p:sp>
      <p:sp>
        <p:nvSpPr>
          <p:cNvPr id="12" name="Undertittel 2"/>
          <p:cNvSpPr>
            <a:spLocks noGrp="1"/>
          </p:cNvSpPr>
          <p:nvPr>
            <p:ph type="subTitle" idx="1"/>
          </p:nvPr>
        </p:nvSpPr>
        <p:spPr>
          <a:xfrm>
            <a:off x="287999" y="2463891"/>
            <a:ext cx="8424000" cy="307777"/>
          </a:xfrm>
          <a:prstGeom prst="rect">
            <a:avLst/>
          </a:prstGeom>
        </p:spPr>
        <p:txBody>
          <a:bodyPr wrap="square" lIns="0" tIns="0" rIns="0" bIns="0">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5" name="Bilde 14"/>
          <p:cNvPicPr>
            <a:picLocks noChangeAspect="1"/>
          </p:cNvPicPr>
          <p:nvPr userDrawn="1"/>
        </p:nvPicPr>
        <p:blipFill rotWithShape="1">
          <a:blip r:embed="rId3">
            <a:extLst>
              <a:ext uri="{28A0092B-C50C-407E-A947-70E740481C1C}">
                <a14:useLocalDpi xmlns:a14="http://schemas.microsoft.com/office/drawing/2010/main" val="0"/>
              </a:ext>
            </a:extLst>
          </a:blip>
          <a:srcRect l="3299" t="5343" b="1"/>
          <a:stretch/>
        </p:blipFill>
        <p:spPr>
          <a:xfrm>
            <a:off x="0" y="30956"/>
            <a:ext cx="1538698" cy="1506182"/>
          </a:xfrm>
          <a:prstGeom prst="rect">
            <a:avLst/>
          </a:prstGeom>
        </p:spPr>
      </p:pic>
    </p:spTree>
    <p:extLst>
      <p:ext uri="{BB962C8B-B14F-4D97-AF65-F5344CB8AC3E}">
        <p14:creationId xmlns:p14="http://schemas.microsoft.com/office/powerpoint/2010/main" val="2614996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5">
    <p:spTree>
      <p:nvGrpSpPr>
        <p:cNvPr id="1" name=""/>
        <p:cNvGrpSpPr/>
        <p:nvPr/>
      </p:nvGrpSpPr>
      <p:grpSpPr>
        <a:xfrm>
          <a:off x="0" y="0"/>
          <a:ext cx="0" cy="0"/>
          <a:chOff x="0" y="0"/>
          <a:chExt cx="0" cy="0"/>
        </a:xfrm>
      </p:grpSpPr>
      <p:pic>
        <p:nvPicPr>
          <p:cNvPr id="9" name="Bilde 8" descr="Ilabekken_mot Bymarka_Foto Marianne Gjorv_2010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8" y="2871608"/>
            <a:ext cx="8568001" cy="1968471"/>
          </a:xfrm>
          <a:prstGeom prst="rect">
            <a:avLst/>
          </a:prstGeom>
        </p:spPr>
      </p:pic>
      <p:sp>
        <p:nvSpPr>
          <p:cNvPr id="8" name="Likebent trekant 7"/>
          <p:cNvSpPr/>
          <p:nvPr userDrawn="1"/>
        </p:nvSpPr>
        <p:spPr>
          <a:xfrm rot="10800000">
            <a:off x="892868" y="2863253"/>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287999" y="1353398"/>
            <a:ext cx="8424000" cy="1062342"/>
          </a:xfrm>
        </p:spPr>
        <p:txBody>
          <a:bodyPr wrap="square" lIns="0" tIns="0" rIns="0" bIns="0" anchor="t" anchorCtr="0">
            <a:spAutoFit/>
          </a:bodyPr>
          <a:lstStyle>
            <a:lvl1pPr algn="l">
              <a:defRPr sz="3800" b="1">
                <a:solidFill>
                  <a:schemeClr val="tx2"/>
                </a:solidFill>
              </a:defRPr>
            </a:lvl1pPr>
          </a:lstStyle>
          <a:p>
            <a:r>
              <a:rPr lang="nb-NO"/>
              <a:t>Klikk for å redigere tittelstil</a:t>
            </a:r>
            <a:endParaRPr lang="nb-NO" dirty="0"/>
          </a:p>
        </p:txBody>
      </p:sp>
      <p:sp>
        <p:nvSpPr>
          <p:cNvPr id="12" name="Undertittel 2"/>
          <p:cNvSpPr>
            <a:spLocks noGrp="1"/>
          </p:cNvSpPr>
          <p:nvPr>
            <p:ph type="subTitle" idx="1"/>
          </p:nvPr>
        </p:nvSpPr>
        <p:spPr>
          <a:xfrm>
            <a:off x="287999" y="2463891"/>
            <a:ext cx="8424000" cy="307777"/>
          </a:xfrm>
          <a:prstGeom prst="rect">
            <a:avLst/>
          </a:prstGeom>
        </p:spPr>
        <p:txBody>
          <a:bodyPr wrap="square" lIns="0" tIns="0" rIns="0" bIns="0">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5" name="Bilde 14"/>
          <p:cNvPicPr>
            <a:picLocks noChangeAspect="1"/>
          </p:cNvPicPr>
          <p:nvPr userDrawn="1"/>
        </p:nvPicPr>
        <p:blipFill rotWithShape="1">
          <a:blip r:embed="rId3">
            <a:extLst>
              <a:ext uri="{28A0092B-C50C-407E-A947-70E740481C1C}">
                <a14:useLocalDpi xmlns:a14="http://schemas.microsoft.com/office/drawing/2010/main" val="0"/>
              </a:ext>
            </a:extLst>
          </a:blip>
          <a:srcRect l="3299" t="5343" b="1"/>
          <a:stretch/>
        </p:blipFill>
        <p:spPr>
          <a:xfrm>
            <a:off x="0" y="30956"/>
            <a:ext cx="1538698" cy="1506182"/>
          </a:xfrm>
          <a:prstGeom prst="rect">
            <a:avLst/>
          </a:prstGeom>
        </p:spPr>
      </p:pic>
    </p:spTree>
    <p:extLst>
      <p:ext uri="{BB962C8B-B14F-4D97-AF65-F5344CB8AC3E}">
        <p14:creationId xmlns:p14="http://schemas.microsoft.com/office/powerpoint/2010/main" val="2615594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6">
    <p:spTree>
      <p:nvGrpSpPr>
        <p:cNvPr id="1" name=""/>
        <p:cNvGrpSpPr/>
        <p:nvPr/>
      </p:nvGrpSpPr>
      <p:grpSpPr>
        <a:xfrm>
          <a:off x="0" y="0"/>
          <a:ext cx="0" cy="0"/>
          <a:chOff x="0" y="0"/>
          <a:chExt cx="0" cy="0"/>
        </a:xfrm>
      </p:grpSpPr>
      <p:pic>
        <p:nvPicPr>
          <p:cNvPr id="9" name="Bilde 8" descr="Klima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9" y="2871608"/>
            <a:ext cx="8568001" cy="1968471"/>
          </a:xfrm>
          <a:prstGeom prst="rect">
            <a:avLst/>
          </a:prstGeom>
        </p:spPr>
      </p:pic>
      <p:sp>
        <p:nvSpPr>
          <p:cNvPr id="8" name="Likebent trekant 7"/>
          <p:cNvSpPr/>
          <p:nvPr userDrawn="1"/>
        </p:nvSpPr>
        <p:spPr>
          <a:xfrm rot="10800000">
            <a:off x="892868" y="2863253"/>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287999" y="1353398"/>
            <a:ext cx="8424000" cy="1062342"/>
          </a:xfrm>
        </p:spPr>
        <p:txBody>
          <a:bodyPr wrap="square" lIns="0" tIns="0" rIns="0" bIns="0" anchor="t" anchorCtr="0">
            <a:spAutoFit/>
          </a:bodyPr>
          <a:lstStyle>
            <a:lvl1pPr algn="l">
              <a:defRPr sz="3800" b="1">
                <a:solidFill>
                  <a:schemeClr val="tx2"/>
                </a:solidFill>
              </a:defRPr>
            </a:lvl1pPr>
          </a:lstStyle>
          <a:p>
            <a:r>
              <a:rPr lang="nb-NO"/>
              <a:t>Klikk for å redigere tittelstil</a:t>
            </a:r>
            <a:endParaRPr lang="nb-NO" dirty="0"/>
          </a:p>
        </p:txBody>
      </p:sp>
      <p:sp>
        <p:nvSpPr>
          <p:cNvPr id="12" name="Undertittel 2"/>
          <p:cNvSpPr>
            <a:spLocks noGrp="1"/>
          </p:cNvSpPr>
          <p:nvPr>
            <p:ph type="subTitle" idx="1"/>
          </p:nvPr>
        </p:nvSpPr>
        <p:spPr>
          <a:xfrm>
            <a:off x="287999" y="2463891"/>
            <a:ext cx="8424000" cy="307777"/>
          </a:xfrm>
          <a:prstGeom prst="rect">
            <a:avLst/>
          </a:prstGeom>
        </p:spPr>
        <p:txBody>
          <a:bodyPr wrap="square" lIns="0" tIns="0" rIns="0" bIns="0">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5" name="Bilde 14"/>
          <p:cNvPicPr>
            <a:picLocks noChangeAspect="1"/>
          </p:cNvPicPr>
          <p:nvPr userDrawn="1"/>
        </p:nvPicPr>
        <p:blipFill rotWithShape="1">
          <a:blip r:embed="rId3">
            <a:extLst>
              <a:ext uri="{28A0092B-C50C-407E-A947-70E740481C1C}">
                <a14:useLocalDpi xmlns:a14="http://schemas.microsoft.com/office/drawing/2010/main" val="0"/>
              </a:ext>
            </a:extLst>
          </a:blip>
          <a:srcRect l="3299" t="5343" b="1"/>
          <a:stretch/>
        </p:blipFill>
        <p:spPr>
          <a:xfrm>
            <a:off x="0" y="30956"/>
            <a:ext cx="1538698" cy="1506182"/>
          </a:xfrm>
          <a:prstGeom prst="rect">
            <a:avLst/>
          </a:prstGeom>
        </p:spPr>
      </p:pic>
    </p:spTree>
    <p:extLst>
      <p:ext uri="{BB962C8B-B14F-4D97-AF65-F5344CB8AC3E}">
        <p14:creationId xmlns:p14="http://schemas.microsoft.com/office/powerpoint/2010/main" val="4010632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lysbilde #7">
    <p:spTree>
      <p:nvGrpSpPr>
        <p:cNvPr id="1" name=""/>
        <p:cNvGrpSpPr/>
        <p:nvPr/>
      </p:nvGrpSpPr>
      <p:grpSpPr>
        <a:xfrm>
          <a:off x="0" y="0"/>
          <a:ext cx="0" cy="0"/>
          <a:chOff x="0" y="0"/>
          <a:chExt cx="0" cy="0"/>
        </a:xfrm>
      </p:grpSpPr>
      <p:pic>
        <p:nvPicPr>
          <p:cNvPr id="9" name="Bilde 8" descr="Miljodirektoratet_frise_original_duotone_2.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87998" y="2865342"/>
            <a:ext cx="8568001" cy="1974738"/>
          </a:xfrm>
          <a:prstGeom prst="rect">
            <a:avLst/>
          </a:prstGeom>
        </p:spPr>
      </p:pic>
      <p:sp>
        <p:nvSpPr>
          <p:cNvPr id="8" name="Likebent trekant 7"/>
          <p:cNvSpPr/>
          <p:nvPr userDrawn="1"/>
        </p:nvSpPr>
        <p:spPr>
          <a:xfrm rot="10800000">
            <a:off x="892868" y="2863253"/>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ctrTitle"/>
          </p:nvPr>
        </p:nvSpPr>
        <p:spPr>
          <a:xfrm>
            <a:off x="287999" y="1353398"/>
            <a:ext cx="8424000" cy="1062342"/>
          </a:xfrm>
        </p:spPr>
        <p:txBody>
          <a:bodyPr wrap="square" lIns="0" tIns="0" rIns="0" bIns="0" anchor="t" anchorCtr="0">
            <a:spAutoFit/>
          </a:bodyPr>
          <a:lstStyle>
            <a:lvl1pPr algn="l">
              <a:defRPr sz="3800" b="1">
                <a:solidFill>
                  <a:schemeClr val="tx2"/>
                </a:solidFill>
              </a:defRPr>
            </a:lvl1pPr>
          </a:lstStyle>
          <a:p>
            <a:r>
              <a:rPr lang="nb-NO"/>
              <a:t>Klikk for å redigere tittelstil</a:t>
            </a:r>
            <a:endParaRPr lang="nb-NO" dirty="0"/>
          </a:p>
        </p:txBody>
      </p:sp>
      <p:sp>
        <p:nvSpPr>
          <p:cNvPr id="12" name="Undertittel 2"/>
          <p:cNvSpPr>
            <a:spLocks noGrp="1"/>
          </p:cNvSpPr>
          <p:nvPr>
            <p:ph type="subTitle" idx="1"/>
          </p:nvPr>
        </p:nvSpPr>
        <p:spPr>
          <a:xfrm>
            <a:off x="287999" y="2463891"/>
            <a:ext cx="8424000" cy="307777"/>
          </a:xfrm>
          <a:prstGeom prst="rect">
            <a:avLst/>
          </a:prstGeom>
        </p:spPr>
        <p:txBody>
          <a:bodyPr wrap="square" lIns="0" tIns="0" rIns="0" bIns="0">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5" name="Bilde 14"/>
          <p:cNvPicPr>
            <a:picLocks noChangeAspect="1"/>
          </p:cNvPicPr>
          <p:nvPr userDrawn="1"/>
        </p:nvPicPr>
        <p:blipFill rotWithShape="1">
          <a:blip r:embed="rId3">
            <a:extLst>
              <a:ext uri="{28A0092B-C50C-407E-A947-70E740481C1C}">
                <a14:useLocalDpi xmlns:a14="http://schemas.microsoft.com/office/drawing/2010/main" val="0"/>
              </a:ext>
            </a:extLst>
          </a:blip>
          <a:srcRect l="3299" t="5343" b="1"/>
          <a:stretch/>
        </p:blipFill>
        <p:spPr>
          <a:xfrm>
            <a:off x="0" y="30956"/>
            <a:ext cx="1538698" cy="1506182"/>
          </a:xfrm>
          <a:prstGeom prst="rect">
            <a:avLst/>
          </a:prstGeom>
        </p:spPr>
      </p:pic>
    </p:spTree>
    <p:extLst>
      <p:ext uri="{BB962C8B-B14F-4D97-AF65-F5344CB8AC3E}">
        <p14:creationId xmlns:p14="http://schemas.microsoft.com/office/powerpoint/2010/main" val="81890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kun tekst">
    <p:spTree>
      <p:nvGrpSpPr>
        <p:cNvPr id="1" name=""/>
        <p:cNvGrpSpPr/>
        <p:nvPr/>
      </p:nvGrpSpPr>
      <p:grpSpPr>
        <a:xfrm>
          <a:off x="0" y="0"/>
          <a:ext cx="0" cy="0"/>
          <a:chOff x="0" y="0"/>
          <a:chExt cx="0" cy="0"/>
        </a:xfrm>
      </p:grpSpPr>
      <p:sp>
        <p:nvSpPr>
          <p:cNvPr id="2" name="Tittel 1"/>
          <p:cNvSpPr>
            <a:spLocks noGrp="1"/>
          </p:cNvSpPr>
          <p:nvPr>
            <p:ph type="ctrTitle"/>
          </p:nvPr>
        </p:nvSpPr>
        <p:spPr>
          <a:xfrm>
            <a:off x="287999" y="1530000"/>
            <a:ext cx="8424000" cy="1723549"/>
          </a:xfrm>
        </p:spPr>
        <p:txBody>
          <a:bodyPr wrap="square" lIns="0" tIns="0" rIns="0" bIns="0" anchor="t" anchorCtr="0">
            <a:spAutoFit/>
          </a:bodyPr>
          <a:lstStyle>
            <a:lvl1pPr algn="l">
              <a:defRPr sz="5600" b="1">
                <a:solidFill>
                  <a:schemeClr val="tx2"/>
                </a:solidFill>
              </a:defRPr>
            </a:lvl1pPr>
          </a:lstStyle>
          <a:p>
            <a:r>
              <a:rPr lang="nb-NO"/>
              <a:t>Klikk for å redigere tittelstil</a:t>
            </a:r>
            <a:endParaRPr lang="nb-NO" dirty="0"/>
          </a:p>
        </p:txBody>
      </p:sp>
      <p:sp>
        <p:nvSpPr>
          <p:cNvPr id="12" name="Undertittel 2"/>
          <p:cNvSpPr>
            <a:spLocks noGrp="1"/>
          </p:cNvSpPr>
          <p:nvPr>
            <p:ph type="subTitle" idx="1"/>
          </p:nvPr>
        </p:nvSpPr>
        <p:spPr>
          <a:xfrm>
            <a:off x="287999" y="4410000"/>
            <a:ext cx="8424000" cy="307777"/>
          </a:xfrm>
          <a:prstGeom prst="rect">
            <a:avLst/>
          </a:prstGeom>
        </p:spPr>
        <p:txBody>
          <a:bodyPr wrap="square" lIns="0" tIns="0" rIns="0" bIns="0">
            <a:sp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pic>
        <p:nvPicPr>
          <p:cNvPr id="15" name="Bilde 14"/>
          <p:cNvPicPr>
            <a:picLocks noChangeAspect="1"/>
          </p:cNvPicPr>
          <p:nvPr userDrawn="1"/>
        </p:nvPicPr>
        <p:blipFill rotWithShape="1">
          <a:blip r:embed="rId2">
            <a:extLst>
              <a:ext uri="{28A0092B-C50C-407E-A947-70E740481C1C}">
                <a14:useLocalDpi xmlns:a14="http://schemas.microsoft.com/office/drawing/2010/main" val="0"/>
              </a:ext>
            </a:extLst>
          </a:blip>
          <a:srcRect l="3299" t="5343" b="1"/>
          <a:stretch/>
        </p:blipFill>
        <p:spPr>
          <a:xfrm>
            <a:off x="0" y="30956"/>
            <a:ext cx="1538698" cy="1506182"/>
          </a:xfrm>
          <a:prstGeom prst="rect">
            <a:avLst/>
          </a:prstGeom>
        </p:spPr>
      </p:pic>
    </p:spTree>
    <p:extLst>
      <p:ext uri="{BB962C8B-B14F-4D97-AF65-F5344CB8AC3E}">
        <p14:creationId xmlns:p14="http://schemas.microsoft.com/office/powerpoint/2010/main" val="4231333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delingsoverskrift">
    <p:spTree>
      <p:nvGrpSpPr>
        <p:cNvPr id="1" name=""/>
        <p:cNvGrpSpPr/>
        <p:nvPr/>
      </p:nvGrpSpPr>
      <p:grpSpPr>
        <a:xfrm>
          <a:off x="0" y="0"/>
          <a:ext cx="0" cy="0"/>
          <a:chOff x="0" y="0"/>
          <a:chExt cx="0" cy="0"/>
        </a:xfrm>
      </p:grpSpPr>
      <p:sp>
        <p:nvSpPr>
          <p:cNvPr id="7" name="Rektangel 6"/>
          <p:cNvSpPr/>
          <p:nvPr userDrawn="1"/>
        </p:nvSpPr>
        <p:spPr>
          <a:xfrm>
            <a:off x="287999" y="287999"/>
            <a:ext cx="8568001" cy="4206949"/>
          </a:xfrm>
          <a:prstGeom prst="rect">
            <a:avLst/>
          </a:prstGeom>
          <a:solidFill>
            <a:srgbClr val="0072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pic>
        <p:nvPicPr>
          <p:cNvPr id="9" name="Bilde 8" descr="Mdir_logo_sekundaer_pos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7697" y="4494948"/>
            <a:ext cx="1331075" cy="461357"/>
          </a:xfrm>
          <a:prstGeom prst="rect">
            <a:avLst/>
          </a:prstGeom>
        </p:spPr>
      </p:pic>
      <p:sp>
        <p:nvSpPr>
          <p:cNvPr id="10" name="Likebent trekant 9"/>
          <p:cNvSpPr/>
          <p:nvPr userDrawn="1"/>
        </p:nvSpPr>
        <p:spPr>
          <a:xfrm rot="10800000">
            <a:off x="1360201" y="264119"/>
            <a:ext cx="934666" cy="45040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331915" y="1672068"/>
            <a:ext cx="5715297" cy="584775"/>
          </a:xfrm>
        </p:spPr>
        <p:txBody>
          <a:bodyPr anchor="t">
            <a:noAutofit/>
          </a:bodyPr>
          <a:lstStyle>
            <a:lvl1pPr algn="l">
              <a:defRPr sz="3200" b="0" cap="none" baseline="0">
                <a:solidFill>
                  <a:schemeClr val="bg1"/>
                </a:solidFill>
                <a:latin typeface="+mj-lt"/>
              </a:defRPr>
            </a:lvl1pPr>
          </a:lstStyle>
          <a:p>
            <a:r>
              <a:rPr lang="nb-NO"/>
              <a:t>Klikk for å redigere tittelstil</a:t>
            </a:r>
          </a:p>
        </p:txBody>
      </p:sp>
    </p:spTree>
    <p:extLst>
      <p:ext uri="{BB962C8B-B14F-4D97-AF65-F5344CB8AC3E}">
        <p14:creationId xmlns:p14="http://schemas.microsoft.com/office/powerpoint/2010/main" val="2606268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p:cNvSpPr/>
          <p:nvPr userDrawn="1"/>
        </p:nvSpPr>
        <p:spPr>
          <a:xfrm>
            <a:off x="287999" y="288000"/>
            <a:ext cx="8568001" cy="965239"/>
          </a:xfrm>
          <a:prstGeom prst="rect">
            <a:avLst/>
          </a:prstGeom>
          <a:solidFill>
            <a:srgbClr val="0072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2" name="Plassholder for tittel 1"/>
          <p:cNvSpPr>
            <a:spLocks noGrp="1"/>
          </p:cNvSpPr>
          <p:nvPr>
            <p:ph type="title"/>
          </p:nvPr>
        </p:nvSpPr>
        <p:spPr>
          <a:xfrm>
            <a:off x="714134" y="544298"/>
            <a:ext cx="7743126" cy="492443"/>
          </a:xfrm>
          <a:prstGeom prst="rect">
            <a:avLst/>
          </a:prstGeom>
        </p:spPr>
        <p:txBody>
          <a:bodyPr vert="horz" lIns="0" tIns="0" rIns="0" bIns="0" rtlCol="0" anchor="ctr">
            <a:noAutofit/>
          </a:bodyPr>
          <a:lstStyle/>
          <a:p>
            <a:r>
              <a:rPr lang="nb-NO" dirty="0"/>
              <a:t>Klikk for å redigere tittelstil</a:t>
            </a:r>
          </a:p>
        </p:txBody>
      </p:sp>
      <p:sp>
        <p:nvSpPr>
          <p:cNvPr id="10" name="Likebent trekant 9"/>
          <p:cNvSpPr/>
          <p:nvPr userDrawn="1"/>
        </p:nvSpPr>
        <p:spPr>
          <a:xfrm rot="10800000">
            <a:off x="714134" y="264119"/>
            <a:ext cx="361689" cy="17429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1" name="Bilde 10" descr="Mdir_logo_sekundaer_pos_RGB.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7607697" y="4494948"/>
            <a:ext cx="1331075" cy="461357"/>
          </a:xfrm>
          <a:prstGeom prst="rect">
            <a:avLst/>
          </a:prstGeom>
        </p:spPr>
      </p:pic>
      <p:sp>
        <p:nvSpPr>
          <p:cNvPr id="12" name="Plassholder for tekst 2"/>
          <p:cNvSpPr>
            <a:spLocks noGrp="1"/>
          </p:cNvSpPr>
          <p:nvPr>
            <p:ph type="body" idx="1"/>
          </p:nvPr>
        </p:nvSpPr>
        <p:spPr>
          <a:xfrm>
            <a:off x="714134" y="1508621"/>
            <a:ext cx="7743126" cy="2973634"/>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94310413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80" r:id="rId8"/>
    <p:sldLayoutId id="2147483651" r:id="rId9"/>
    <p:sldLayoutId id="2147483672" r:id="rId10"/>
    <p:sldLayoutId id="2147483650" r:id="rId11"/>
    <p:sldLayoutId id="2147483673" r:id="rId12"/>
    <p:sldLayoutId id="2147483676" r:id="rId13"/>
    <p:sldLayoutId id="2147483652" r:id="rId14"/>
    <p:sldLayoutId id="2147483674" r:id="rId15"/>
    <p:sldLayoutId id="2147483675" r:id="rId16"/>
    <p:sldLayoutId id="2147483666" r:id="rId17"/>
    <p:sldLayoutId id="2147483667" r:id="rId18"/>
    <p:sldLayoutId id="2147483668" r:id="rId19"/>
    <p:sldLayoutId id="2147483669" r:id="rId20"/>
    <p:sldLayoutId id="2147483670" r:id="rId21"/>
    <p:sldLayoutId id="2147483671" r:id="rId22"/>
    <p:sldLayoutId id="2147483681" r:id="rId23"/>
    <p:sldLayoutId id="2147483677" r:id="rId24"/>
  </p:sldLayoutIdLst>
  <p:txStyles>
    <p:titleStyle>
      <a:lvl1pPr algn="l"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Matsvinn og klimavennlig mat </a:t>
            </a:r>
          </a:p>
        </p:txBody>
      </p:sp>
      <p:sp>
        <p:nvSpPr>
          <p:cNvPr id="3" name="Undertittel 2"/>
          <p:cNvSpPr>
            <a:spLocks noGrp="1"/>
          </p:cNvSpPr>
          <p:nvPr>
            <p:ph type="subTitle" idx="1"/>
          </p:nvPr>
        </p:nvSpPr>
        <p:spPr/>
        <p:txBody>
          <a:bodyPr/>
          <a:lstStyle/>
          <a:p>
            <a:r>
              <a:rPr lang="nb-NO" dirty="0"/>
              <a:t>Hvilke tiltak kan vi gjennomføre i kommunen?</a:t>
            </a:r>
          </a:p>
        </p:txBody>
      </p:sp>
    </p:spTree>
    <p:extLst>
      <p:ext uri="{BB962C8B-B14F-4D97-AF65-F5344CB8AC3E}">
        <p14:creationId xmlns:p14="http://schemas.microsoft.com/office/powerpoint/2010/main" val="315798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Klimamål og lovverk</a:t>
            </a:r>
          </a:p>
        </p:txBody>
      </p:sp>
    </p:spTree>
    <p:extLst>
      <p:ext uri="{BB962C8B-B14F-4D97-AF65-F5344CB8AC3E}">
        <p14:creationId xmlns:p14="http://schemas.microsoft.com/office/powerpoint/2010/main" val="2700024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4"/>
          <p:cNvSpPr>
            <a:spLocks noGrp="1"/>
          </p:cNvSpPr>
          <p:nvPr>
            <p:ph type="body" sz="quarter" idx="12"/>
          </p:nvPr>
        </p:nvSpPr>
        <p:spPr/>
        <p:txBody>
          <a:bodyPr/>
          <a:lstStyle/>
          <a:p>
            <a:r>
              <a:rPr lang="nb-NO" dirty="0"/>
              <a:t>FNs </a:t>
            </a:r>
            <a:r>
              <a:rPr lang="nb-NO" dirty="0" err="1"/>
              <a:t>bærekraftsmål</a:t>
            </a:r>
            <a:r>
              <a:rPr lang="nb-NO" dirty="0"/>
              <a:t> 12 Foto: fn.no</a:t>
            </a:r>
          </a:p>
        </p:txBody>
      </p:sp>
      <p:sp>
        <p:nvSpPr>
          <p:cNvPr id="2" name="Tittel 1"/>
          <p:cNvSpPr>
            <a:spLocks noGrp="1"/>
          </p:cNvSpPr>
          <p:nvPr>
            <p:ph type="title"/>
          </p:nvPr>
        </p:nvSpPr>
        <p:spPr/>
        <p:txBody>
          <a:bodyPr/>
          <a:lstStyle/>
          <a:p>
            <a:r>
              <a:rPr lang="nb-NO" sz="2400" dirty="0"/>
              <a:t>Globale klimamål</a:t>
            </a:r>
          </a:p>
        </p:txBody>
      </p:sp>
      <p:sp>
        <p:nvSpPr>
          <p:cNvPr id="3" name="Plassholder for innhold 2"/>
          <p:cNvSpPr>
            <a:spLocks noGrp="1"/>
          </p:cNvSpPr>
          <p:nvPr>
            <p:ph idx="1"/>
          </p:nvPr>
        </p:nvSpPr>
        <p:spPr/>
        <p:txBody>
          <a:bodyPr/>
          <a:lstStyle/>
          <a:p>
            <a:pPr marL="0" indent="0">
              <a:buNone/>
            </a:pPr>
            <a:r>
              <a:rPr lang="nb-NO" sz="1600" b="1" dirty="0">
                <a:solidFill>
                  <a:srgbClr val="007268"/>
                </a:solidFill>
              </a:rPr>
              <a:t>FNs bærekraftmål</a:t>
            </a:r>
          </a:p>
          <a:p>
            <a:pPr>
              <a:buFont typeface="Arial" panose="020B0604020202020204" pitchFamily="34" charset="0"/>
              <a:buChar char="•"/>
            </a:pPr>
            <a:r>
              <a:rPr lang="nb-NO" sz="1600" dirty="0"/>
              <a:t>redusere matsvinnet med 50 prosent innen 2030</a:t>
            </a:r>
          </a:p>
        </p:txBody>
      </p:sp>
      <p:grpSp>
        <p:nvGrpSpPr>
          <p:cNvPr id="9" name="Gruppe 8"/>
          <p:cNvGrpSpPr/>
          <p:nvPr/>
        </p:nvGrpSpPr>
        <p:grpSpPr>
          <a:xfrm>
            <a:off x="5409579" y="1464610"/>
            <a:ext cx="3010050" cy="2711920"/>
            <a:chOff x="5409579" y="1464610"/>
            <a:chExt cx="3010050" cy="271192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186" y="1941693"/>
              <a:ext cx="2234837" cy="2234837"/>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579" y="1464610"/>
              <a:ext cx="3010050" cy="477083"/>
            </a:xfrm>
            <a:prstGeom prst="rect">
              <a:avLst/>
            </a:prstGeom>
          </p:spPr>
        </p:pic>
      </p:grpSp>
    </p:spTree>
    <p:extLst>
      <p:ext uri="{BB962C8B-B14F-4D97-AF65-F5344CB8AC3E}">
        <p14:creationId xmlns:p14="http://schemas.microsoft.com/office/powerpoint/2010/main" val="2049738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tekst 6"/>
          <p:cNvSpPr>
            <a:spLocks noGrp="1"/>
          </p:cNvSpPr>
          <p:nvPr>
            <p:ph type="body" sz="quarter" idx="12"/>
          </p:nvPr>
        </p:nvSpPr>
        <p:spPr/>
        <p:txBody>
          <a:bodyPr>
            <a:normAutofit fontScale="77500" lnSpcReduction="20000"/>
          </a:bodyPr>
          <a:lstStyle/>
          <a:p>
            <a:r>
              <a:rPr lang="nb-NO" i="1" dirty="0">
                <a:solidFill>
                  <a:srgbClr val="333333"/>
                </a:solidFill>
                <a:latin typeface="Open Sans"/>
              </a:rPr>
              <a:t>Klima- og miljøminister Vidar Helgesen og forbrukerminister Solveig Horne signerer avtalen om </a:t>
            </a:r>
            <a:r>
              <a:rPr lang="nb-NO" i="1" dirty="0" err="1">
                <a:solidFill>
                  <a:srgbClr val="333333"/>
                </a:solidFill>
                <a:latin typeface="Open Sans"/>
              </a:rPr>
              <a:t>matsvinn</a:t>
            </a:r>
            <a:r>
              <a:rPr lang="nb-NO" i="1" dirty="0">
                <a:solidFill>
                  <a:srgbClr val="333333"/>
                </a:solidFill>
                <a:latin typeface="Open Sans"/>
              </a:rPr>
              <a:t>. Foto: Kaja </a:t>
            </a:r>
            <a:r>
              <a:rPr lang="nb-NO" i="1" dirty="0" err="1">
                <a:solidFill>
                  <a:srgbClr val="333333"/>
                </a:solidFill>
                <a:latin typeface="Open Sans"/>
              </a:rPr>
              <a:t>Schill</a:t>
            </a:r>
            <a:r>
              <a:rPr lang="nb-NO" i="1" dirty="0">
                <a:solidFill>
                  <a:srgbClr val="333333"/>
                </a:solidFill>
                <a:latin typeface="Open Sans"/>
              </a:rPr>
              <a:t> Godager</a:t>
            </a:r>
            <a:endParaRPr lang="nb-NO" dirty="0"/>
          </a:p>
        </p:txBody>
      </p:sp>
      <p:sp>
        <p:nvSpPr>
          <p:cNvPr id="2" name="Tittel 1"/>
          <p:cNvSpPr>
            <a:spLocks noGrp="1"/>
          </p:cNvSpPr>
          <p:nvPr>
            <p:ph type="title"/>
          </p:nvPr>
        </p:nvSpPr>
        <p:spPr/>
        <p:txBody>
          <a:bodyPr/>
          <a:lstStyle/>
          <a:p>
            <a:r>
              <a:rPr lang="nb-NO" sz="2400" dirty="0"/>
              <a:t>Nasjonale klimaforpliktelser</a:t>
            </a:r>
          </a:p>
        </p:txBody>
      </p:sp>
      <p:sp>
        <p:nvSpPr>
          <p:cNvPr id="3" name="Plassholder for innhold 2"/>
          <p:cNvSpPr>
            <a:spLocks noGrp="1"/>
          </p:cNvSpPr>
          <p:nvPr>
            <p:ph idx="1"/>
          </p:nvPr>
        </p:nvSpPr>
        <p:spPr>
          <a:xfrm>
            <a:off x="714134" y="1600741"/>
            <a:ext cx="3666277" cy="2881514"/>
          </a:xfrm>
        </p:spPr>
        <p:txBody>
          <a:bodyPr>
            <a:normAutofit/>
          </a:bodyPr>
          <a:lstStyle/>
          <a:p>
            <a:pPr marL="0" indent="0">
              <a:buNone/>
            </a:pPr>
            <a:r>
              <a:rPr lang="nb-NO" sz="1600" b="1" dirty="0">
                <a:solidFill>
                  <a:srgbClr val="007268"/>
                </a:solidFill>
              </a:rPr>
              <a:t>Bransjeavtale om reduksjon av </a:t>
            </a:r>
            <a:r>
              <a:rPr lang="nb-NO" sz="1600" b="1" dirty="0" err="1">
                <a:solidFill>
                  <a:srgbClr val="007268"/>
                </a:solidFill>
              </a:rPr>
              <a:t>matsvinn</a:t>
            </a:r>
            <a:r>
              <a:rPr lang="nb-NO" sz="1600" b="1" dirty="0">
                <a:solidFill>
                  <a:srgbClr val="007268"/>
                </a:solidFill>
              </a:rPr>
              <a:t> i Norge</a:t>
            </a:r>
          </a:p>
          <a:p>
            <a:pPr>
              <a:lnSpc>
                <a:spcPct val="150000"/>
              </a:lnSpc>
              <a:buFont typeface="Arial" panose="020B0604020202020204" pitchFamily="34" charset="0"/>
              <a:buChar char="•"/>
            </a:pPr>
            <a:r>
              <a:rPr lang="nb-NO" sz="1600" dirty="0"/>
              <a:t>50 prosent innen 2030</a:t>
            </a:r>
          </a:p>
          <a:p>
            <a:pPr>
              <a:lnSpc>
                <a:spcPct val="150000"/>
              </a:lnSpc>
              <a:buFont typeface="Arial" panose="020B0604020202020204" pitchFamily="34" charset="0"/>
              <a:buChar char="•"/>
            </a:pPr>
            <a:r>
              <a:rPr lang="nb-NO" sz="1600" dirty="0"/>
              <a:t>Undertegnet av fem departementer og 12 bransjeorganisasjoner</a:t>
            </a:r>
          </a:p>
        </p:txBody>
      </p:sp>
      <p:pic>
        <p:nvPicPr>
          <p:cNvPr id="1026" name="Picture 2" descr="Matsvinn sign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378" y="1600741"/>
            <a:ext cx="4382620" cy="243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223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400" dirty="0"/>
              <a:t>Offentlige anskaffelser</a:t>
            </a:r>
          </a:p>
        </p:txBody>
      </p:sp>
      <p:sp>
        <p:nvSpPr>
          <p:cNvPr id="3" name="Plassholder for innhold 2"/>
          <p:cNvSpPr>
            <a:spLocks noGrp="1"/>
          </p:cNvSpPr>
          <p:nvPr>
            <p:ph idx="1"/>
          </p:nvPr>
        </p:nvSpPr>
        <p:spPr/>
        <p:txBody>
          <a:bodyPr/>
          <a:lstStyle/>
          <a:p>
            <a:pPr marL="0" indent="0">
              <a:buNone/>
            </a:pPr>
            <a:r>
              <a:rPr lang="nb-NO" sz="1600" b="1" dirty="0">
                <a:solidFill>
                  <a:srgbClr val="007268"/>
                </a:solidFill>
              </a:rPr>
              <a:t>Lov om offentlige anskaffelser § 5 </a:t>
            </a:r>
          </a:p>
          <a:p>
            <a:pPr>
              <a:lnSpc>
                <a:spcPct val="150000"/>
              </a:lnSpc>
              <a:buFont typeface="Arial" panose="020B0604020202020204" pitchFamily="34" charset="0"/>
              <a:buChar char="•"/>
            </a:pPr>
            <a:r>
              <a:rPr lang="nb-NO" sz="1600" dirty="0"/>
              <a:t>redusere skadelig miljøpåvirkning</a:t>
            </a:r>
          </a:p>
          <a:p>
            <a:pPr>
              <a:lnSpc>
                <a:spcPct val="150000"/>
              </a:lnSpc>
              <a:buFont typeface="Arial" panose="020B0604020202020204" pitchFamily="34" charset="0"/>
              <a:buChar char="•"/>
            </a:pPr>
            <a:r>
              <a:rPr lang="nb-NO" sz="1600" dirty="0"/>
              <a:t>fremme klimavennlige løsninger</a:t>
            </a:r>
          </a:p>
        </p:txBody>
      </p:sp>
      <p:sp>
        <p:nvSpPr>
          <p:cNvPr id="7" name="TekstSylinder 6"/>
          <p:cNvSpPr txBox="1"/>
          <p:nvPr/>
        </p:nvSpPr>
        <p:spPr>
          <a:xfrm>
            <a:off x="5992586" y="711992"/>
            <a:ext cx="1717137" cy="3770263"/>
          </a:xfrm>
          <a:prstGeom prst="rect">
            <a:avLst/>
          </a:prstGeom>
          <a:noFill/>
        </p:spPr>
        <p:txBody>
          <a:bodyPr wrap="none" rtlCol="0">
            <a:spAutoFit/>
          </a:bodyPr>
          <a:lstStyle/>
          <a:p>
            <a:r>
              <a:rPr lang="nb-NO" sz="23900" dirty="0">
                <a:solidFill>
                  <a:srgbClr val="00726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610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Tiltak mot </a:t>
            </a:r>
            <a:r>
              <a:rPr lang="nb-NO" dirty="0" err="1"/>
              <a:t>matsvinn</a:t>
            </a:r>
            <a:r>
              <a:rPr lang="nb-NO" dirty="0"/>
              <a:t> lønner seg</a:t>
            </a:r>
          </a:p>
        </p:txBody>
      </p:sp>
    </p:spTree>
    <p:extLst>
      <p:ext uri="{BB962C8B-B14F-4D97-AF65-F5344CB8AC3E}">
        <p14:creationId xmlns:p14="http://schemas.microsoft.com/office/powerpoint/2010/main" val="123672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
          <p:cNvSpPr/>
          <p:nvPr/>
        </p:nvSpPr>
        <p:spPr>
          <a:xfrm>
            <a:off x="287338" y="1532773"/>
            <a:ext cx="4101782" cy="2972552"/>
          </a:xfrm>
          <a:prstGeom prst="rect">
            <a:avLst/>
          </a:prstGeom>
          <a:solidFill>
            <a:srgbClr val="EAF6D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p:txBody>
          <a:bodyPr/>
          <a:lstStyle/>
          <a:p>
            <a:r>
              <a:rPr lang="nb-NO" sz="2000" dirty="0"/>
              <a:t>Fordeler med arbeid med klimavennlig mat og redusert </a:t>
            </a:r>
            <a:r>
              <a:rPr lang="nb-NO" sz="2000" dirty="0" err="1"/>
              <a:t>matsvinn</a:t>
            </a:r>
            <a:endParaRPr lang="nb-NO" sz="2000" dirty="0"/>
          </a:p>
        </p:txBody>
      </p:sp>
      <p:sp>
        <p:nvSpPr>
          <p:cNvPr id="5" name="Plassholder for innhold 2"/>
          <p:cNvSpPr>
            <a:spLocks noGrp="1"/>
          </p:cNvSpPr>
          <p:nvPr>
            <p:ph idx="1"/>
          </p:nvPr>
        </p:nvSpPr>
        <p:spPr>
          <a:xfrm>
            <a:off x="714135" y="1600741"/>
            <a:ext cx="2214804" cy="256634"/>
          </a:xfrm>
        </p:spPr>
        <p:txBody>
          <a:bodyPr>
            <a:normAutofit/>
          </a:bodyPr>
          <a:lstStyle/>
          <a:p>
            <a:pPr marL="0" indent="0">
              <a:buNone/>
            </a:pPr>
            <a:r>
              <a:rPr lang="nb-NO" sz="1500" b="1" dirty="0">
                <a:solidFill>
                  <a:srgbClr val="007268"/>
                </a:solidFill>
              </a:rPr>
              <a:t>I kommunens egen drift</a:t>
            </a:r>
          </a:p>
        </p:txBody>
      </p:sp>
      <p:sp>
        <p:nvSpPr>
          <p:cNvPr id="8" name="Pluss 7"/>
          <p:cNvSpPr/>
          <p:nvPr/>
        </p:nvSpPr>
        <p:spPr>
          <a:xfrm>
            <a:off x="383192" y="2042862"/>
            <a:ext cx="245872" cy="232905"/>
          </a:xfrm>
          <a:prstGeom prst="mathPlus">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luss 5"/>
          <p:cNvSpPr/>
          <p:nvPr/>
        </p:nvSpPr>
        <p:spPr>
          <a:xfrm>
            <a:off x="383192" y="2385892"/>
            <a:ext cx="245872" cy="232905"/>
          </a:xfrm>
          <a:prstGeom prst="mathPlus">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Pluss 5"/>
          <p:cNvSpPr/>
          <p:nvPr/>
        </p:nvSpPr>
        <p:spPr>
          <a:xfrm>
            <a:off x="383192" y="2728922"/>
            <a:ext cx="245872" cy="232905"/>
          </a:xfrm>
          <a:prstGeom prst="mathPlus">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luss 5"/>
          <p:cNvSpPr/>
          <p:nvPr/>
        </p:nvSpPr>
        <p:spPr>
          <a:xfrm>
            <a:off x="383192" y="3071952"/>
            <a:ext cx="245872" cy="232905"/>
          </a:xfrm>
          <a:prstGeom prst="mathPlus">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Pluss 5"/>
          <p:cNvSpPr/>
          <p:nvPr/>
        </p:nvSpPr>
        <p:spPr>
          <a:xfrm>
            <a:off x="383192" y="3414982"/>
            <a:ext cx="245872" cy="232905"/>
          </a:xfrm>
          <a:prstGeom prst="mathPlus">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Rektangel 2"/>
          <p:cNvSpPr/>
          <p:nvPr/>
        </p:nvSpPr>
        <p:spPr>
          <a:xfrm>
            <a:off x="694547" y="2028509"/>
            <a:ext cx="1896673" cy="261610"/>
          </a:xfrm>
          <a:prstGeom prst="rect">
            <a:avLst/>
          </a:prstGeom>
        </p:spPr>
        <p:txBody>
          <a:bodyPr wrap="none">
            <a:spAutoFit/>
          </a:bodyPr>
          <a:lstStyle/>
          <a:p>
            <a:r>
              <a:rPr lang="nb-NO" sz="1100" dirty="0"/>
              <a:t>Reduserte klimagassutslipp</a:t>
            </a:r>
          </a:p>
        </p:txBody>
      </p:sp>
      <p:sp>
        <p:nvSpPr>
          <p:cNvPr id="4" name="Rektangel 3"/>
          <p:cNvSpPr/>
          <p:nvPr/>
        </p:nvSpPr>
        <p:spPr>
          <a:xfrm>
            <a:off x="694368" y="2369728"/>
            <a:ext cx="1271502" cy="261610"/>
          </a:xfrm>
          <a:prstGeom prst="rect">
            <a:avLst/>
          </a:prstGeom>
        </p:spPr>
        <p:txBody>
          <a:bodyPr wrap="none">
            <a:spAutoFit/>
          </a:bodyPr>
          <a:lstStyle/>
          <a:p>
            <a:r>
              <a:rPr lang="nb-NO" sz="1100" dirty="0"/>
              <a:t>Lavere kostnader</a:t>
            </a:r>
          </a:p>
        </p:txBody>
      </p:sp>
      <p:sp>
        <p:nvSpPr>
          <p:cNvPr id="15" name="Rektangel 14"/>
          <p:cNvSpPr/>
          <p:nvPr/>
        </p:nvSpPr>
        <p:spPr>
          <a:xfrm>
            <a:off x="694368" y="3394354"/>
            <a:ext cx="2092239" cy="261610"/>
          </a:xfrm>
          <a:prstGeom prst="rect">
            <a:avLst/>
          </a:prstGeom>
        </p:spPr>
        <p:txBody>
          <a:bodyPr wrap="none">
            <a:spAutoFit/>
          </a:bodyPr>
          <a:lstStyle/>
          <a:p>
            <a:r>
              <a:rPr lang="nb-NO" sz="1100" dirty="0"/>
              <a:t>Mer etisk ansvarlig forvaltning</a:t>
            </a:r>
          </a:p>
        </p:txBody>
      </p:sp>
      <p:sp>
        <p:nvSpPr>
          <p:cNvPr id="16" name="Rektangel 15"/>
          <p:cNvSpPr/>
          <p:nvPr/>
        </p:nvSpPr>
        <p:spPr>
          <a:xfrm>
            <a:off x="694368" y="3057599"/>
            <a:ext cx="1245854" cy="261610"/>
          </a:xfrm>
          <a:prstGeom prst="rect">
            <a:avLst/>
          </a:prstGeom>
        </p:spPr>
        <p:txBody>
          <a:bodyPr wrap="none">
            <a:spAutoFit/>
          </a:bodyPr>
          <a:lstStyle/>
          <a:p>
            <a:r>
              <a:rPr lang="nb-NO" sz="1100" dirty="0"/>
              <a:t>Bedre samarbeid</a:t>
            </a:r>
          </a:p>
        </p:txBody>
      </p:sp>
      <p:sp>
        <p:nvSpPr>
          <p:cNvPr id="17" name="Rektangel 16"/>
          <p:cNvSpPr/>
          <p:nvPr/>
        </p:nvSpPr>
        <p:spPr>
          <a:xfrm>
            <a:off x="694547" y="2714569"/>
            <a:ext cx="2090637" cy="261610"/>
          </a:xfrm>
          <a:prstGeom prst="rect">
            <a:avLst/>
          </a:prstGeom>
        </p:spPr>
        <p:txBody>
          <a:bodyPr wrap="none">
            <a:spAutoFit/>
          </a:bodyPr>
          <a:lstStyle/>
          <a:p>
            <a:r>
              <a:rPr lang="nb-NO" sz="1100" dirty="0"/>
              <a:t>Økt bevissthet rundt </a:t>
            </a:r>
            <a:r>
              <a:rPr lang="nb-NO" sz="1100" dirty="0" err="1"/>
              <a:t>matsvinn</a:t>
            </a:r>
            <a:endParaRPr lang="nb-NO" sz="1100" dirty="0"/>
          </a:p>
        </p:txBody>
      </p:sp>
      <p:sp>
        <p:nvSpPr>
          <p:cNvPr id="19" name="Plassholder for innhold 2"/>
          <p:cNvSpPr txBox="1">
            <a:spLocks/>
          </p:cNvSpPr>
          <p:nvPr/>
        </p:nvSpPr>
        <p:spPr>
          <a:xfrm>
            <a:off x="4588934" y="1600741"/>
            <a:ext cx="3868326" cy="2973634"/>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1500" b="1" dirty="0">
                <a:solidFill>
                  <a:srgbClr val="007268"/>
                </a:solidFill>
              </a:rPr>
              <a:t>Fredrikstad kommune</a:t>
            </a:r>
          </a:p>
          <a:p>
            <a:pPr marL="0" indent="0">
              <a:buFont typeface="Wingdings" panose="05000000000000000000" pitchFamily="2" charset="2"/>
              <a:buNone/>
            </a:pPr>
            <a:endParaRPr lang="nb-NO" sz="1600" dirty="0"/>
          </a:p>
          <a:p>
            <a:pPr marL="0" indent="0">
              <a:buFont typeface="Wingdings" panose="05000000000000000000" pitchFamily="2" charset="2"/>
              <a:buNone/>
            </a:pPr>
            <a:r>
              <a:rPr lang="nb-NO" sz="1600" dirty="0"/>
              <a:t>Anslår at 30 % redusert </a:t>
            </a:r>
            <a:r>
              <a:rPr lang="nb-NO" sz="1600" dirty="0" err="1"/>
              <a:t>matsvinn</a:t>
            </a:r>
            <a:r>
              <a:rPr lang="nb-NO" sz="1600" dirty="0"/>
              <a:t> innen 2025 kan gi en årlig besparelse på cirka 800.000 kroner</a:t>
            </a:r>
          </a:p>
          <a:p>
            <a:pPr marL="0" indent="0">
              <a:buFont typeface="Wingdings" panose="05000000000000000000" pitchFamily="2" charset="2"/>
              <a:buNone/>
            </a:pPr>
            <a:endParaRPr lang="nb-NO" sz="1600" dirty="0"/>
          </a:p>
          <a:p>
            <a:pPr marL="0" indent="0">
              <a:buNone/>
            </a:pPr>
            <a:r>
              <a:rPr lang="nb-NO" sz="1100" i="1" dirty="0"/>
              <a:t>Kilde: Strategi for mat og miljø</a:t>
            </a:r>
          </a:p>
          <a:p>
            <a:pPr marL="0" indent="0">
              <a:buFont typeface="Wingdings" panose="05000000000000000000" pitchFamily="2" charset="2"/>
              <a:buNone/>
            </a:pPr>
            <a:endParaRPr lang="nb-NO" sz="1600" dirty="0"/>
          </a:p>
          <a:p>
            <a:pPr marL="0" indent="0">
              <a:buFont typeface="Wingdings" panose="05000000000000000000" pitchFamily="2" charset="2"/>
              <a:buNone/>
            </a:pPr>
            <a:endParaRPr lang="nb-NO" sz="1600" dirty="0"/>
          </a:p>
        </p:txBody>
      </p:sp>
    </p:spTree>
    <p:extLst>
      <p:ext uri="{BB962C8B-B14F-4D97-AF65-F5344CB8AC3E}">
        <p14:creationId xmlns:p14="http://schemas.microsoft.com/office/powerpoint/2010/main" val="507365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
          <p:cNvSpPr/>
          <p:nvPr/>
        </p:nvSpPr>
        <p:spPr>
          <a:xfrm>
            <a:off x="287338" y="1532773"/>
            <a:ext cx="4101782" cy="2972552"/>
          </a:xfrm>
          <a:prstGeom prst="rect">
            <a:avLst/>
          </a:prstGeom>
          <a:solidFill>
            <a:srgbClr val="EAF6D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p:txBody>
          <a:bodyPr/>
          <a:lstStyle/>
          <a:p>
            <a:r>
              <a:rPr lang="nb-NO" sz="2000" dirty="0"/>
              <a:t>Fordeler med arbeid med klimavennlig mat og redusert </a:t>
            </a:r>
            <a:r>
              <a:rPr lang="nb-NO" sz="2000" dirty="0" err="1"/>
              <a:t>matsvinn</a:t>
            </a:r>
            <a:endParaRPr lang="nb-NO" sz="2000" dirty="0"/>
          </a:p>
        </p:txBody>
      </p:sp>
      <p:sp>
        <p:nvSpPr>
          <p:cNvPr id="5" name="Plassholder for innhold 2"/>
          <p:cNvSpPr>
            <a:spLocks noGrp="1"/>
          </p:cNvSpPr>
          <p:nvPr>
            <p:ph idx="1"/>
          </p:nvPr>
        </p:nvSpPr>
        <p:spPr>
          <a:xfrm>
            <a:off x="714135" y="1600741"/>
            <a:ext cx="2814878" cy="256634"/>
          </a:xfrm>
        </p:spPr>
        <p:txBody>
          <a:bodyPr>
            <a:normAutofit/>
          </a:bodyPr>
          <a:lstStyle/>
          <a:p>
            <a:pPr marL="0" indent="0">
              <a:buNone/>
            </a:pPr>
            <a:r>
              <a:rPr lang="nb-NO" sz="1500" b="1" dirty="0">
                <a:solidFill>
                  <a:srgbClr val="007268"/>
                </a:solidFill>
              </a:rPr>
              <a:t>Blant kommunens befolkning</a:t>
            </a:r>
          </a:p>
        </p:txBody>
      </p:sp>
      <p:sp>
        <p:nvSpPr>
          <p:cNvPr id="8" name="Pluss 7"/>
          <p:cNvSpPr/>
          <p:nvPr/>
        </p:nvSpPr>
        <p:spPr>
          <a:xfrm>
            <a:off x="383192" y="2042862"/>
            <a:ext cx="245872" cy="232905"/>
          </a:xfrm>
          <a:prstGeom prst="mathPlus">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luss 5"/>
          <p:cNvSpPr/>
          <p:nvPr/>
        </p:nvSpPr>
        <p:spPr>
          <a:xfrm>
            <a:off x="383192" y="2385892"/>
            <a:ext cx="245872" cy="232905"/>
          </a:xfrm>
          <a:prstGeom prst="mathPlus">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Pluss 5"/>
          <p:cNvSpPr/>
          <p:nvPr/>
        </p:nvSpPr>
        <p:spPr>
          <a:xfrm>
            <a:off x="383192" y="2728922"/>
            <a:ext cx="245872" cy="232905"/>
          </a:xfrm>
          <a:prstGeom prst="mathPlus">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luss 5"/>
          <p:cNvSpPr/>
          <p:nvPr/>
        </p:nvSpPr>
        <p:spPr>
          <a:xfrm>
            <a:off x="383192" y="3071952"/>
            <a:ext cx="245872" cy="232905"/>
          </a:xfrm>
          <a:prstGeom prst="mathPlus">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Pluss 5"/>
          <p:cNvSpPr/>
          <p:nvPr/>
        </p:nvSpPr>
        <p:spPr>
          <a:xfrm>
            <a:off x="383192" y="3414982"/>
            <a:ext cx="245872" cy="232905"/>
          </a:xfrm>
          <a:prstGeom prst="mathPlus">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Rektangel 2"/>
          <p:cNvSpPr/>
          <p:nvPr/>
        </p:nvSpPr>
        <p:spPr>
          <a:xfrm>
            <a:off x="694547" y="2028509"/>
            <a:ext cx="1896673" cy="261610"/>
          </a:xfrm>
          <a:prstGeom prst="rect">
            <a:avLst/>
          </a:prstGeom>
        </p:spPr>
        <p:txBody>
          <a:bodyPr wrap="none">
            <a:spAutoFit/>
          </a:bodyPr>
          <a:lstStyle/>
          <a:p>
            <a:r>
              <a:rPr lang="nb-NO" sz="1100" dirty="0"/>
              <a:t>Reduserte klimagassutslipp</a:t>
            </a:r>
          </a:p>
        </p:txBody>
      </p:sp>
      <p:sp>
        <p:nvSpPr>
          <p:cNvPr id="4" name="Rektangel 3"/>
          <p:cNvSpPr/>
          <p:nvPr/>
        </p:nvSpPr>
        <p:spPr>
          <a:xfrm>
            <a:off x="694368" y="2370279"/>
            <a:ext cx="1242648" cy="261610"/>
          </a:xfrm>
          <a:prstGeom prst="rect">
            <a:avLst/>
          </a:prstGeom>
        </p:spPr>
        <p:txBody>
          <a:bodyPr wrap="none">
            <a:spAutoFit/>
          </a:bodyPr>
          <a:lstStyle/>
          <a:p>
            <a:r>
              <a:rPr lang="nb-NO" sz="1100" dirty="0"/>
              <a:t>Bedre folkehelse</a:t>
            </a:r>
          </a:p>
        </p:txBody>
      </p:sp>
      <p:sp>
        <p:nvSpPr>
          <p:cNvPr id="16" name="Rektangel 15"/>
          <p:cNvSpPr/>
          <p:nvPr/>
        </p:nvSpPr>
        <p:spPr>
          <a:xfrm>
            <a:off x="694368" y="3057599"/>
            <a:ext cx="3694752" cy="261610"/>
          </a:xfrm>
          <a:prstGeom prst="rect">
            <a:avLst/>
          </a:prstGeom>
        </p:spPr>
        <p:txBody>
          <a:bodyPr wrap="square">
            <a:spAutoFit/>
          </a:bodyPr>
          <a:lstStyle/>
          <a:p>
            <a:r>
              <a:rPr lang="nb-NO" sz="1100" dirty="0"/>
              <a:t>Kunnskapsspredning til barn og unge</a:t>
            </a:r>
          </a:p>
        </p:txBody>
      </p:sp>
      <p:sp>
        <p:nvSpPr>
          <p:cNvPr id="17" name="Rektangel 16"/>
          <p:cNvSpPr/>
          <p:nvPr/>
        </p:nvSpPr>
        <p:spPr>
          <a:xfrm>
            <a:off x="694547" y="2714569"/>
            <a:ext cx="2090637" cy="261610"/>
          </a:xfrm>
          <a:prstGeom prst="rect">
            <a:avLst/>
          </a:prstGeom>
        </p:spPr>
        <p:txBody>
          <a:bodyPr wrap="none">
            <a:spAutoFit/>
          </a:bodyPr>
          <a:lstStyle/>
          <a:p>
            <a:r>
              <a:rPr lang="nb-NO" sz="1100" dirty="0"/>
              <a:t>Økt bevissthet rundt </a:t>
            </a:r>
            <a:r>
              <a:rPr lang="nb-NO" sz="1100" dirty="0" err="1"/>
              <a:t>matsvinn</a:t>
            </a:r>
            <a:endParaRPr lang="nb-NO" sz="1100" dirty="0"/>
          </a:p>
        </p:txBody>
      </p:sp>
      <p:sp>
        <p:nvSpPr>
          <p:cNvPr id="18" name="Rektangel 17"/>
          <p:cNvSpPr/>
          <p:nvPr/>
        </p:nvSpPr>
        <p:spPr>
          <a:xfrm>
            <a:off x="694368" y="3397537"/>
            <a:ext cx="2234571" cy="261610"/>
          </a:xfrm>
          <a:prstGeom prst="rect">
            <a:avLst/>
          </a:prstGeom>
        </p:spPr>
        <p:txBody>
          <a:bodyPr wrap="square">
            <a:spAutoFit/>
          </a:bodyPr>
          <a:lstStyle/>
          <a:p>
            <a:r>
              <a:rPr lang="nb-NO" sz="1100" dirty="0"/>
              <a:t>Mer etisk ansvarlig forbruk</a:t>
            </a:r>
          </a:p>
        </p:txBody>
      </p:sp>
    </p:spTree>
    <p:extLst>
      <p:ext uri="{BB962C8B-B14F-4D97-AF65-F5344CB8AC3E}">
        <p14:creationId xmlns:p14="http://schemas.microsoft.com/office/powerpoint/2010/main" val="2371972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lstStyle/>
          <a:p>
            <a:r>
              <a:rPr lang="nb-NO" dirty="0"/>
              <a:t>Hvilke tiltak kan kommunene gjøre?</a:t>
            </a:r>
          </a:p>
        </p:txBody>
      </p:sp>
      <p:sp>
        <p:nvSpPr>
          <p:cNvPr id="2" name="Rektangel 1"/>
          <p:cNvSpPr/>
          <p:nvPr/>
        </p:nvSpPr>
        <p:spPr>
          <a:xfrm>
            <a:off x="4450813" y="238708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sp>
        <p:nvSpPr>
          <p:cNvPr id="4" name="Rektangel 3"/>
          <p:cNvSpPr/>
          <p:nvPr/>
        </p:nvSpPr>
        <p:spPr>
          <a:xfrm>
            <a:off x="4450813" y="2387084"/>
            <a:ext cx="242374" cy="369332"/>
          </a:xfrm>
          <a:prstGeom prst="rect">
            <a:avLst/>
          </a:prstGeom>
        </p:spPr>
        <p:txBody>
          <a:bodyPr wrap="none">
            <a:spAutoFit/>
          </a:bodyPr>
          <a:lstStyle/>
          <a:p>
            <a:r>
              <a:rPr lang="nb-NO" dirty="0">
                <a:solidFill>
                  <a:srgbClr val="000000"/>
                </a:solidFill>
                <a:latin typeface="Times New Roman" panose="02020603050405020304" pitchFamily="18" charset="0"/>
              </a:rPr>
              <a:t> </a:t>
            </a:r>
            <a:endParaRPr lang="nb-NO" dirty="0"/>
          </a:p>
        </p:txBody>
      </p:sp>
    </p:spTree>
    <p:extLst>
      <p:ext uri="{BB962C8B-B14F-4D97-AF65-F5344CB8AC3E}">
        <p14:creationId xmlns:p14="http://schemas.microsoft.com/office/powerpoint/2010/main" val="3230557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Hvilke tiltak kan kommunene gjøre?</a:t>
            </a:r>
          </a:p>
        </p:txBody>
      </p:sp>
      <p:sp>
        <p:nvSpPr>
          <p:cNvPr id="3" name="Plassholder for innhold 2"/>
          <p:cNvSpPr>
            <a:spLocks noGrp="1"/>
          </p:cNvSpPr>
          <p:nvPr>
            <p:ph idx="1"/>
          </p:nvPr>
        </p:nvSpPr>
        <p:spPr/>
        <p:txBody>
          <a:bodyPr>
            <a:normAutofit/>
          </a:bodyPr>
          <a:lstStyle/>
          <a:p>
            <a:pPr>
              <a:buFont typeface="+mj-lt"/>
              <a:buAutoNum type="arabicPeriod"/>
            </a:pPr>
            <a:r>
              <a:rPr lang="nb-NO" sz="1600" dirty="0"/>
              <a:t>Tiltak i egen drift</a:t>
            </a:r>
          </a:p>
          <a:p>
            <a:pPr>
              <a:buFont typeface="+mj-lt"/>
              <a:buAutoNum type="arabicPeriod"/>
            </a:pPr>
            <a:r>
              <a:rPr lang="nb-NO" sz="1600" dirty="0"/>
              <a:t>Tiltak mot innbyggere og næringsliv</a:t>
            </a:r>
          </a:p>
          <a:p>
            <a:pPr marL="0" indent="0">
              <a:buNone/>
            </a:pPr>
            <a:endParaRPr lang="nb-NO" sz="1600" dirty="0"/>
          </a:p>
          <a:p>
            <a:pPr marL="0" indent="0">
              <a:buNone/>
            </a:pPr>
            <a:endParaRPr lang="nb-NO" sz="1600" dirty="0"/>
          </a:p>
          <a:p>
            <a:pPr marL="0" indent="0">
              <a:buNone/>
            </a:pPr>
            <a:r>
              <a:rPr lang="nb-NO" sz="1600" dirty="0"/>
              <a:t>Hvor skal man begynne?</a:t>
            </a:r>
          </a:p>
          <a:p>
            <a:pPr>
              <a:buFont typeface="Arial" panose="020B0604020202020204" pitchFamily="34" charset="0"/>
              <a:buChar char="•"/>
            </a:pPr>
            <a:r>
              <a:rPr lang="nb-NO" sz="1600" dirty="0"/>
              <a:t>Se hva andre kommuner har gjort</a:t>
            </a:r>
          </a:p>
          <a:p>
            <a:pPr>
              <a:buFont typeface="Arial" panose="020B0604020202020204" pitchFamily="34" charset="0"/>
              <a:buChar char="•"/>
            </a:pPr>
            <a:r>
              <a:rPr lang="nb-NO" sz="1600" dirty="0"/>
              <a:t>Les Miljødirektoratets veiledning</a:t>
            </a:r>
          </a:p>
          <a:p>
            <a:pPr>
              <a:buFont typeface="Arial" panose="020B0604020202020204" pitchFamily="34" charset="0"/>
              <a:buChar char="•"/>
            </a:pPr>
            <a:r>
              <a:rPr lang="nb-NO" sz="1600" dirty="0"/>
              <a:t>Bruk samarbeidspartnere</a:t>
            </a:r>
          </a:p>
          <a:p>
            <a:pPr marL="0" indent="0">
              <a:buNone/>
            </a:pPr>
            <a:endParaRPr lang="nb-NO" sz="1600" dirty="0"/>
          </a:p>
          <a:p>
            <a:pPr marL="0" indent="0">
              <a:buNone/>
            </a:pPr>
            <a:endParaRPr lang="nb-NO" sz="1600" dirty="0"/>
          </a:p>
          <a:p>
            <a:pPr marL="0" indent="0">
              <a:buNone/>
            </a:pPr>
            <a:endParaRPr lang="nb-NO" sz="1600" dirty="0"/>
          </a:p>
          <a:p>
            <a:pPr marL="0" indent="0">
              <a:buNone/>
            </a:pPr>
            <a:endParaRPr lang="nb-NO" sz="1600" dirty="0"/>
          </a:p>
        </p:txBody>
      </p:sp>
    </p:spTree>
    <p:extLst>
      <p:ext uri="{BB962C8B-B14F-4D97-AF65-F5344CB8AC3E}">
        <p14:creationId xmlns:p14="http://schemas.microsoft.com/office/powerpoint/2010/main" val="3433092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Hva kan kommunen gjøre i egen drift?</a:t>
            </a:r>
          </a:p>
        </p:txBody>
      </p:sp>
      <p:sp>
        <p:nvSpPr>
          <p:cNvPr id="3" name="Plassholder for innhold 2"/>
          <p:cNvSpPr>
            <a:spLocks noGrp="1"/>
          </p:cNvSpPr>
          <p:nvPr>
            <p:ph idx="1"/>
          </p:nvPr>
        </p:nvSpPr>
        <p:spPr>
          <a:xfrm>
            <a:off x="714133" y="1508621"/>
            <a:ext cx="5737467" cy="2973634"/>
          </a:xfrm>
        </p:spPr>
        <p:txBody>
          <a:bodyPr>
            <a:normAutofit/>
          </a:bodyPr>
          <a:lstStyle/>
          <a:p>
            <a:pPr marL="0" lvl="0" indent="0">
              <a:lnSpc>
                <a:spcPct val="107000"/>
              </a:lnSpc>
              <a:buNone/>
            </a:pPr>
            <a:r>
              <a:rPr lang="nb-NO" sz="1400" b="1" dirty="0">
                <a:solidFill>
                  <a:srgbClr val="007268"/>
                </a:solidFill>
              </a:rPr>
              <a:t>Prosjekter knyttet til </a:t>
            </a:r>
            <a:r>
              <a:rPr lang="nb-NO" sz="1400" b="1" dirty="0" err="1">
                <a:solidFill>
                  <a:srgbClr val="007268"/>
                </a:solidFill>
              </a:rPr>
              <a:t>matsvinn</a:t>
            </a:r>
            <a:r>
              <a:rPr lang="nb-NO" sz="1400" b="1" dirty="0">
                <a:solidFill>
                  <a:srgbClr val="007268"/>
                </a:solidFill>
              </a:rPr>
              <a:t> og klimavennlig mat</a:t>
            </a:r>
          </a:p>
          <a:p>
            <a:pPr lvl="0">
              <a:lnSpc>
                <a:spcPct val="107000"/>
              </a:lnSpc>
              <a:buFont typeface="Arial" panose="020B0604020202020204" pitchFamily="34" charset="0"/>
              <a:buChar char="•"/>
            </a:pPr>
            <a:endParaRPr lang="nb-NO" sz="1600" dirty="0">
              <a:ea typeface="Calibri" panose="020F0502020204030204" pitchFamily="34" charset="0"/>
              <a:cs typeface="Times New Roman" panose="02020603050405020304" pitchFamily="18" charset="0"/>
            </a:endParaRPr>
          </a:p>
          <a:p>
            <a:pPr lvl="0">
              <a:lnSpc>
                <a:spcPct val="107000"/>
              </a:lnSpc>
              <a:buFont typeface="Arial" panose="020B0604020202020204" pitchFamily="34" charset="0"/>
              <a:buChar char="•"/>
            </a:pPr>
            <a:r>
              <a:rPr lang="nb-NO" sz="1600" dirty="0">
                <a:ea typeface="Calibri" panose="020F0502020204030204" pitchFamily="34" charset="0"/>
                <a:cs typeface="Times New Roman" panose="02020603050405020304" pitchFamily="18" charset="0"/>
              </a:rPr>
              <a:t>Kartlegge situasjonen</a:t>
            </a:r>
          </a:p>
          <a:p>
            <a:pPr lvl="0">
              <a:lnSpc>
                <a:spcPct val="107000"/>
              </a:lnSpc>
              <a:buFont typeface="Arial" panose="020B0604020202020204" pitchFamily="34" charset="0"/>
              <a:buChar char="•"/>
            </a:pPr>
            <a:r>
              <a:rPr lang="nb-NO" sz="1600" dirty="0">
                <a:ea typeface="Calibri" panose="020F0502020204030204" pitchFamily="34" charset="0"/>
                <a:cs typeface="Times New Roman" panose="02020603050405020304" pitchFamily="18" charset="0"/>
              </a:rPr>
              <a:t>Vurdere barrierer</a:t>
            </a:r>
          </a:p>
          <a:p>
            <a:pPr lvl="0">
              <a:lnSpc>
                <a:spcPct val="107000"/>
              </a:lnSpc>
              <a:buFont typeface="Arial" panose="020B0604020202020204" pitchFamily="34" charset="0"/>
              <a:buChar char="•"/>
            </a:pPr>
            <a:r>
              <a:rPr lang="nb-NO" sz="1600" dirty="0">
                <a:ea typeface="Calibri" panose="020F0502020204030204" pitchFamily="34" charset="0"/>
                <a:cs typeface="Times New Roman" panose="02020603050405020304" pitchFamily="18" charset="0"/>
              </a:rPr>
              <a:t>Vurdere muligheter</a:t>
            </a:r>
          </a:p>
          <a:p>
            <a:pPr lvl="0">
              <a:lnSpc>
                <a:spcPct val="107000"/>
              </a:lnSpc>
              <a:buFont typeface="Arial" panose="020B0604020202020204" pitchFamily="34" charset="0"/>
              <a:buChar char="•"/>
            </a:pPr>
            <a:r>
              <a:rPr lang="nb-NO" sz="1600" dirty="0">
                <a:ea typeface="Calibri" panose="020F0502020204030204" pitchFamily="34" charset="0"/>
                <a:cs typeface="Times New Roman" panose="02020603050405020304" pitchFamily="18" charset="0"/>
              </a:rPr>
              <a:t>Lage tiltak og sette dem til verks</a:t>
            </a:r>
          </a:p>
          <a:p>
            <a:pPr lvl="0">
              <a:lnSpc>
                <a:spcPct val="107000"/>
              </a:lnSpc>
              <a:buFont typeface="Arial" panose="020B0604020202020204" pitchFamily="34" charset="0"/>
              <a:buChar char="•"/>
            </a:pPr>
            <a:r>
              <a:rPr lang="nb-NO" sz="1600" dirty="0">
                <a:ea typeface="Calibri" panose="020F0502020204030204" pitchFamily="34" charset="0"/>
                <a:cs typeface="Times New Roman" panose="02020603050405020304" pitchFamily="18" charset="0"/>
              </a:rPr>
              <a:t>Evaluere prosjektet</a:t>
            </a:r>
          </a:p>
          <a:p>
            <a:pPr lvl="0">
              <a:lnSpc>
                <a:spcPct val="107000"/>
              </a:lnSpc>
              <a:spcAft>
                <a:spcPts val="800"/>
              </a:spcAft>
              <a:buFont typeface="Arial" panose="020B0604020202020204" pitchFamily="34" charset="0"/>
              <a:buChar char="•"/>
            </a:pPr>
            <a:r>
              <a:rPr lang="nb-NO" sz="1600" dirty="0">
                <a:ea typeface="Calibri" panose="020F0502020204030204" pitchFamily="34" charset="0"/>
                <a:cs typeface="Times New Roman" panose="02020603050405020304" pitchFamily="18" charset="0"/>
              </a:rPr>
              <a:t>Forankre arbeidet </a:t>
            </a:r>
            <a:endParaRPr lang="nb-NO" sz="1600" dirty="0"/>
          </a:p>
        </p:txBody>
      </p:sp>
    </p:spTree>
    <p:extLst>
      <p:ext uri="{BB962C8B-B14F-4D97-AF65-F5344CB8AC3E}">
        <p14:creationId xmlns:p14="http://schemas.microsoft.com/office/powerpoint/2010/main" val="158086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Hva er </a:t>
            </a:r>
            <a:r>
              <a:rPr lang="nb-NO" dirty="0" err="1"/>
              <a:t>matsvinn</a:t>
            </a:r>
            <a:r>
              <a:rPr lang="nb-NO" dirty="0"/>
              <a:t>?</a:t>
            </a:r>
          </a:p>
        </p:txBody>
      </p:sp>
      <p:sp>
        <p:nvSpPr>
          <p:cNvPr id="3" name="Plassholder for innhold 2"/>
          <p:cNvSpPr>
            <a:spLocks noGrp="1"/>
          </p:cNvSpPr>
          <p:nvPr>
            <p:ph idx="1"/>
          </p:nvPr>
        </p:nvSpPr>
        <p:spPr>
          <a:xfrm>
            <a:off x="714134" y="1508621"/>
            <a:ext cx="3882359" cy="2973634"/>
          </a:xfrm>
        </p:spPr>
        <p:txBody>
          <a:bodyPr>
            <a:normAutofit fontScale="92500" lnSpcReduction="10000"/>
          </a:bodyPr>
          <a:lstStyle/>
          <a:p>
            <a:pPr marL="0" indent="0">
              <a:buNone/>
            </a:pPr>
            <a:r>
              <a:rPr lang="nb-NO" sz="1600" i="1" dirty="0"/>
              <a:t>«Menneskeføde som enten kastes eller tas ut av matkjeden»</a:t>
            </a:r>
          </a:p>
          <a:p>
            <a:endParaRPr lang="nb-NO" sz="1600" dirty="0"/>
          </a:p>
          <a:p>
            <a:pPr marL="0" indent="0">
              <a:buNone/>
            </a:pPr>
            <a:r>
              <a:rPr lang="nb-NO" sz="1500" b="1" dirty="0">
                <a:solidFill>
                  <a:srgbClr val="007268"/>
                </a:solidFill>
              </a:rPr>
              <a:t>Matsvinn i forbrukerleddet kan blant annet inkludere: </a:t>
            </a:r>
          </a:p>
          <a:p>
            <a:pPr>
              <a:lnSpc>
                <a:spcPct val="150000"/>
              </a:lnSpc>
              <a:buFont typeface="Arial" panose="020B0604020202020204" pitchFamily="34" charset="0"/>
              <a:buChar char="•"/>
            </a:pPr>
            <a:r>
              <a:rPr lang="nb-NO" sz="1400" dirty="0"/>
              <a:t>menneskeføde som ender som dyrefôr</a:t>
            </a:r>
          </a:p>
          <a:p>
            <a:pPr>
              <a:lnSpc>
                <a:spcPct val="150000"/>
              </a:lnSpc>
              <a:buFont typeface="Arial" panose="020B0604020202020204" pitchFamily="34" charset="0"/>
              <a:buChar char="•"/>
            </a:pPr>
            <a:r>
              <a:rPr lang="nb-NO" sz="1400" dirty="0"/>
              <a:t>matprodukter som har gått ut på dato, og ikke blir brukt</a:t>
            </a:r>
          </a:p>
          <a:p>
            <a:pPr>
              <a:lnSpc>
                <a:spcPct val="150000"/>
              </a:lnSpc>
              <a:buFont typeface="Arial" panose="020B0604020202020204" pitchFamily="34" charset="0"/>
              <a:buChar char="•"/>
            </a:pPr>
            <a:r>
              <a:rPr lang="nb-NO" sz="1400" dirty="0"/>
              <a:t>spiselige </a:t>
            </a:r>
            <a:r>
              <a:rPr lang="nb-NO" sz="1400" dirty="0" err="1"/>
              <a:t>middagsrester</a:t>
            </a:r>
            <a:r>
              <a:rPr lang="nb-NO" sz="1400" dirty="0"/>
              <a:t> som kastes</a:t>
            </a:r>
          </a:p>
          <a:p>
            <a:pPr>
              <a:lnSpc>
                <a:spcPct val="150000"/>
              </a:lnSpc>
              <a:buFont typeface="Arial" panose="020B0604020202020204" pitchFamily="34" charset="0"/>
              <a:buChar char="•"/>
            </a:pPr>
            <a:r>
              <a:rPr lang="nb-NO" sz="1400" dirty="0"/>
              <a:t>spiselige deler av maten vi kunne ha utnyttet, men ikke bruker, slik som stilken på en brokkoli</a:t>
            </a:r>
          </a:p>
          <a:p>
            <a:endParaRPr lang="nb-NO" sz="1600" dirty="0"/>
          </a:p>
          <a:p>
            <a:endParaRPr lang="nb-NO" sz="1600" dirty="0"/>
          </a:p>
        </p:txBody>
      </p:sp>
      <p:pic>
        <p:nvPicPr>
          <p:cNvPr id="6" name="Picture 2" descr="https://bildearkiv.ra.no/fotoweb/cache/5056/Network/Innkj%C3%B8pte_bilder/Scanpix/Husholdningsavfall.t56965986.m850.xJok7oGGkMj7DPDP5GEQs-pYNbs9Xm850uVsQ_mOP5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717" y="1789031"/>
            <a:ext cx="3601360" cy="2406556"/>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p:nvSpPr>
        <p:spPr>
          <a:xfrm>
            <a:off x="5157197" y="4215064"/>
            <a:ext cx="2117887" cy="253916"/>
          </a:xfrm>
          <a:prstGeom prst="rect">
            <a:avLst/>
          </a:prstGeom>
          <a:noFill/>
        </p:spPr>
        <p:txBody>
          <a:bodyPr wrap="none" rtlCol="0">
            <a:spAutoFit/>
          </a:bodyPr>
          <a:lstStyle/>
          <a:p>
            <a:r>
              <a:rPr lang="nb-NO" sz="1050" dirty="0">
                <a:solidFill>
                  <a:schemeClr val="tx1">
                    <a:lumMod val="65000"/>
                    <a:lumOff val="35000"/>
                  </a:schemeClr>
                </a:solidFill>
              </a:rPr>
              <a:t>Foto: </a:t>
            </a:r>
            <a:r>
              <a:rPr lang="nb-NO" sz="1050" dirty="0"/>
              <a:t>© Espen Bratlie / </a:t>
            </a:r>
            <a:r>
              <a:rPr lang="nb-NO" sz="1050" dirty="0" err="1"/>
              <a:t>Samfoto</a:t>
            </a:r>
            <a:endParaRPr lang="nb-NO" dirty="0">
              <a:solidFill>
                <a:schemeClr val="tx1">
                  <a:lumMod val="65000"/>
                  <a:lumOff val="35000"/>
                </a:schemeClr>
              </a:solidFill>
            </a:endParaRPr>
          </a:p>
        </p:txBody>
      </p:sp>
    </p:spTree>
    <p:extLst>
      <p:ext uri="{BB962C8B-B14F-4D97-AF65-F5344CB8AC3E}">
        <p14:creationId xmlns:p14="http://schemas.microsoft.com/office/powerpoint/2010/main" val="2868150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Kartlegge situasjonen i egen drift</a:t>
            </a:r>
          </a:p>
        </p:txBody>
      </p:sp>
      <p:sp>
        <p:nvSpPr>
          <p:cNvPr id="3" name="Plassholder for innhold 2"/>
          <p:cNvSpPr>
            <a:spLocks noGrp="1"/>
          </p:cNvSpPr>
          <p:nvPr>
            <p:ph idx="1"/>
          </p:nvPr>
        </p:nvSpPr>
        <p:spPr/>
        <p:txBody>
          <a:bodyPr>
            <a:normAutofit/>
          </a:bodyPr>
          <a:lstStyle/>
          <a:p>
            <a:pPr marL="0" indent="0">
              <a:buNone/>
            </a:pPr>
            <a:r>
              <a:rPr lang="nb-NO" sz="1600" dirty="0"/>
              <a:t>Kartlegge situasjonen i egen drift</a:t>
            </a:r>
          </a:p>
        </p:txBody>
      </p:sp>
      <p:sp>
        <p:nvSpPr>
          <p:cNvPr id="4" name="Rektangel 3"/>
          <p:cNvSpPr/>
          <p:nvPr/>
        </p:nvSpPr>
        <p:spPr>
          <a:xfrm>
            <a:off x="931985" y="2705097"/>
            <a:ext cx="1987061" cy="28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Intervjuer</a:t>
            </a:r>
          </a:p>
        </p:txBody>
      </p:sp>
      <p:sp>
        <p:nvSpPr>
          <p:cNvPr id="5" name="Rektangel 4"/>
          <p:cNvSpPr/>
          <p:nvPr/>
        </p:nvSpPr>
        <p:spPr>
          <a:xfrm>
            <a:off x="3370385" y="2699235"/>
            <a:ext cx="1987061" cy="28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Dialog</a:t>
            </a:r>
          </a:p>
        </p:txBody>
      </p:sp>
      <p:sp>
        <p:nvSpPr>
          <p:cNvPr id="6" name="Rektangel 5"/>
          <p:cNvSpPr/>
          <p:nvPr/>
        </p:nvSpPr>
        <p:spPr>
          <a:xfrm>
            <a:off x="5808785" y="2699235"/>
            <a:ext cx="1987061" cy="28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dirty="0"/>
              <a:t>Plukkanalyser</a:t>
            </a:r>
          </a:p>
        </p:txBody>
      </p:sp>
      <p:sp>
        <p:nvSpPr>
          <p:cNvPr id="8" name="TekstSylinder 7"/>
          <p:cNvSpPr txBox="1"/>
          <p:nvPr/>
        </p:nvSpPr>
        <p:spPr>
          <a:xfrm>
            <a:off x="931985" y="3166858"/>
            <a:ext cx="1987061" cy="646331"/>
          </a:xfrm>
          <a:prstGeom prst="rect">
            <a:avLst/>
          </a:prstGeom>
          <a:noFill/>
        </p:spPr>
        <p:txBody>
          <a:bodyPr wrap="square" rtlCol="0">
            <a:spAutoFit/>
          </a:bodyPr>
          <a:lstStyle/>
          <a:p>
            <a:r>
              <a:rPr lang="nb-NO" sz="1200" dirty="0"/>
              <a:t>med de ansatte som er ansvarlige for kommunens matinnkjøp.</a:t>
            </a:r>
          </a:p>
        </p:txBody>
      </p:sp>
      <p:sp>
        <p:nvSpPr>
          <p:cNvPr id="9" name="TekstSylinder 8"/>
          <p:cNvSpPr txBox="1"/>
          <p:nvPr/>
        </p:nvSpPr>
        <p:spPr>
          <a:xfrm>
            <a:off x="5808784" y="3174281"/>
            <a:ext cx="1987061" cy="646331"/>
          </a:xfrm>
          <a:prstGeom prst="rect">
            <a:avLst/>
          </a:prstGeom>
          <a:noFill/>
        </p:spPr>
        <p:txBody>
          <a:bodyPr wrap="square" rtlCol="0">
            <a:spAutoFit/>
          </a:bodyPr>
          <a:lstStyle/>
          <a:p>
            <a:r>
              <a:rPr lang="nb-NO" sz="1200" dirty="0"/>
              <a:t>ved å sortere og veie avfall for å få oversikt over </a:t>
            </a:r>
            <a:r>
              <a:rPr lang="nb-NO" sz="1200" dirty="0" err="1"/>
              <a:t>matsvinn</a:t>
            </a:r>
            <a:r>
              <a:rPr lang="nb-NO" sz="1200" dirty="0"/>
              <a:t>.</a:t>
            </a:r>
          </a:p>
        </p:txBody>
      </p:sp>
      <p:sp>
        <p:nvSpPr>
          <p:cNvPr id="10" name="TekstSylinder 9"/>
          <p:cNvSpPr txBox="1"/>
          <p:nvPr/>
        </p:nvSpPr>
        <p:spPr>
          <a:xfrm>
            <a:off x="3370385" y="3188674"/>
            <a:ext cx="184731" cy="369332"/>
          </a:xfrm>
          <a:prstGeom prst="rect">
            <a:avLst/>
          </a:prstGeom>
          <a:noFill/>
        </p:spPr>
        <p:txBody>
          <a:bodyPr wrap="none" rtlCol="0">
            <a:spAutoFit/>
          </a:bodyPr>
          <a:lstStyle/>
          <a:p>
            <a:endParaRPr lang="nb-NO" dirty="0"/>
          </a:p>
        </p:txBody>
      </p:sp>
      <p:sp>
        <p:nvSpPr>
          <p:cNvPr id="11" name="TekstSylinder 10"/>
          <p:cNvSpPr txBox="1"/>
          <p:nvPr/>
        </p:nvSpPr>
        <p:spPr>
          <a:xfrm>
            <a:off x="3370384" y="3166858"/>
            <a:ext cx="1987061" cy="646331"/>
          </a:xfrm>
          <a:prstGeom prst="rect">
            <a:avLst/>
          </a:prstGeom>
          <a:noFill/>
        </p:spPr>
        <p:txBody>
          <a:bodyPr wrap="square" rtlCol="0">
            <a:spAutoFit/>
          </a:bodyPr>
          <a:lstStyle/>
          <a:p>
            <a:r>
              <a:rPr lang="nb-NO" sz="1200" dirty="0"/>
              <a:t>mellom innkjøpsansvarlig og de som skal lage maten i de ulike virksomhetene.</a:t>
            </a:r>
          </a:p>
        </p:txBody>
      </p:sp>
    </p:spTree>
    <p:extLst>
      <p:ext uri="{BB962C8B-B14F-4D97-AF65-F5344CB8AC3E}">
        <p14:creationId xmlns:p14="http://schemas.microsoft.com/office/powerpoint/2010/main" val="1593873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Tiltak rettet mot egen drift</a:t>
            </a:r>
          </a:p>
        </p:txBody>
      </p:sp>
      <p:pic>
        <p:nvPicPr>
          <p:cNvPr id="4" name="Bilde 3"/>
          <p:cNvPicPr/>
          <p:nvPr/>
        </p:nvPicPr>
        <p:blipFill>
          <a:blip r:embed="rId3"/>
          <a:stretch>
            <a:fillRect/>
          </a:stretch>
        </p:blipFill>
        <p:spPr>
          <a:xfrm>
            <a:off x="553267" y="2082450"/>
            <a:ext cx="2492085" cy="1673202"/>
          </a:xfrm>
          <a:prstGeom prst="rect">
            <a:avLst/>
          </a:prstGeom>
        </p:spPr>
      </p:pic>
      <p:sp>
        <p:nvSpPr>
          <p:cNvPr id="5" name="Rektangel 4"/>
          <p:cNvSpPr/>
          <p:nvPr/>
        </p:nvSpPr>
        <p:spPr>
          <a:xfrm>
            <a:off x="491067" y="1651563"/>
            <a:ext cx="3386667" cy="430887"/>
          </a:xfrm>
          <a:prstGeom prst="rect">
            <a:avLst/>
          </a:prstGeom>
        </p:spPr>
        <p:txBody>
          <a:bodyPr wrap="square">
            <a:spAutoFit/>
          </a:bodyPr>
          <a:lstStyle/>
          <a:p>
            <a:r>
              <a:rPr lang="nb-NO" sz="1100" dirty="0"/>
              <a:t>Kartlegge hensyn og vaner i de ulike virksomhetene</a:t>
            </a:r>
          </a:p>
        </p:txBody>
      </p:sp>
      <p:pic>
        <p:nvPicPr>
          <p:cNvPr id="6" name="Bilde 5"/>
          <p:cNvPicPr>
            <a:picLocks noChangeAspect="1"/>
          </p:cNvPicPr>
          <p:nvPr/>
        </p:nvPicPr>
        <p:blipFill>
          <a:blip r:embed="rId4"/>
          <a:stretch>
            <a:fillRect/>
          </a:stretch>
        </p:blipFill>
        <p:spPr>
          <a:xfrm>
            <a:off x="3293819" y="2119359"/>
            <a:ext cx="2417301" cy="1155825"/>
          </a:xfrm>
          <a:prstGeom prst="rect">
            <a:avLst/>
          </a:prstGeom>
        </p:spPr>
      </p:pic>
      <p:sp>
        <p:nvSpPr>
          <p:cNvPr id="7" name="TekstSylinder 6"/>
          <p:cNvSpPr txBox="1"/>
          <p:nvPr/>
        </p:nvSpPr>
        <p:spPr>
          <a:xfrm>
            <a:off x="3226086" y="1651563"/>
            <a:ext cx="2412714" cy="430886"/>
          </a:xfrm>
          <a:prstGeom prst="rect">
            <a:avLst/>
          </a:prstGeom>
          <a:noFill/>
        </p:spPr>
        <p:txBody>
          <a:bodyPr wrap="square" rtlCol="0">
            <a:spAutoFit/>
          </a:bodyPr>
          <a:lstStyle/>
          <a:p>
            <a:r>
              <a:rPr lang="nb-NO" sz="1100" dirty="0"/>
              <a:t>Informere og spre kunnskap på workshops og kokkekurs</a:t>
            </a:r>
          </a:p>
        </p:txBody>
      </p:sp>
      <p:pic>
        <p:nvPicPr>
          <p:cNvPr id="8" name="Bilde 7"/>
          <p:cNvPicPr/>
          <p:nvPr/>
        </p:nvPicPr>
        <p:blipFill>
          <a:blip r:embed="rId5"/>
          <a:stretch>
            <a:fillRect/>
          </a:stretch>
        </p:blipFill>
        <p:spPr>
          <a:xfrm rot="690375">
            <a:off x="6886611" y="2167863"/>
            <a:ext cx="992631" cy="1352322"/>
          </a:xfrm>
          <a:prstGeom prst="rect">
            <a:avLst/>
          </a:prstGeom>
          <a:effectLst>
            <a:outerShdw blurRad="50800" dist="38100" dir="2700000" algn="tl" rotWithShape="0">
              <a:prstClr val="black">
                <a:alpha val="40000"/>
              </a:prstClr>
            </a:outerShdw>
          </a:effectLst>
        </p:spPr>
      </p:pic>
      <p:pic>
        <p:nvPicPr>
          <p:cNvPr id="9" name="Bilde 8"/>
          <p:cNvPicPr/>
          <p:nvPr/>
        </p:nvPicPr>
        <p:blipFill>
          <a:blip r:embed="rId6"/>
          <a:stretch>
            <a:fillRect/>
          </a:stretch>
        </p:blipFill>
        <p:spPr>
          <a:xfrm>
            <a:off x="6265393" y="3361981"/>
            <a:ext cx="2403534" cy="987180"/>
          </a:xfrm>
          <a:prstGeom prst="rect">
            <a:avLst/>
          </a:prstGeom>
        </p:spPr>
      </p:pic>
      <p:sp>
        <p:nvSpPr>
          <p:cNvPr id="3" name="Rektangel 2"/>
          <p:cNvSpPr/>
          <p:nvPr/>
        </p:nvSpPr>
        <p:spPr>
          <a:xfrm>
            <a:off x="6044688" y="1651562"/>
            <a:ext cx="2534692" cy="430887"/>
          </a:xfrm>
          <a:prstGeom prst="rect">
            <a:avLst/>
          </a:prstGeom>
        </p:spPr>
        <p:txBody>
          <a:bodyPr wrap="square">
            <a:spAutoFit/>
          </a:bodyPr>
          <a:lstStyle/>
          <a:p>
            <a:r>
              <a:rPr lang="nb-NO" sz="1100" dirty="0"/>
              <a:t>Utvikle informasjonsmateriell om klimavennlig mat og </a:t>
            </a:r>
            <a:r>
              <a:rPr lang="nb-NO" sz="1100" dirty="0" err="1"/>
              <a:t>matsvinn</a:t>
            </a:r>
            <a:endParaRPr lang="nb-NO" sz="1100" dirty="0"/>
          </a:p>
        </p:txBody>
      </p:sp>
    </p:spTree>
    <p:extLst>
      <p:ext uri="{BB962C8B-B14F-4D97-AF65-F5344CB8AC3E}">
        <p14:creationId xmlns:p14="http://schemas.microsoft.com/office/powerpoint/2010/main" val="3631555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dirty="0"/>
              <a:t>Tiltak rettet mot innbyggere og næringsliv</a:t>
            </a:r>
          </a:p>
        </p:txBody>
      </p:sp>
      <p:sp>
        <p:nvSpPr>
          <p:cNvPr id="3" name="Plassholder for innhold 2"/>
          <p:cNvSpPr>
            <a:spLocks noGrp="1"/>
          </p:cNvSpPr>
          <p:nvPr>
            <p:ph idx="1"/>
          </p:nvPr>
        </p:nvSpPr>
        <p:spPr>
          <a:xfrm>
            <a:off x="714134" y="1508620"/>
            <a:ext cx="2477799" cy="427315"/>
          </a:xfrm>
        </p:spPr>
        <p:txBody>
          <a:bodyPr>
            <a:noAutofit/>
          </a:bodyPr>
          <a:lstStyle/>
          <a:p>
            <a:pPr marL="0" indent="0">
              <a:buNone/>
            </a:pPr>
            <a:r>
              <a:rPr lang="nb-NO" sz="1100" dirty="0"/>
              <a:t>Gjennomføre informasjonskampanjer, </a:t>
            </a:r>
          </a:p>
          <a:p>
            <a:pPr marL="0" indent="0">
              <a:buNone/>
            </a:pPr>
            <a:r>
              <a:rPr lang="nb-NO" sz="1100" dirty="0"/>
              <a:t>quiz og utstilling</a:t>
            </a:r>
          </a:p>
          <a:p>
            <a:endParaRPr lang="nb-NO" sz="1100"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134" y="2023433"/>
            <a:ext cx="838421" cy="1117895"/>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336" y="2023432"/>
            <a:ext cx="1490527" cy="1117895"/>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134" y="3228823"/>
            <a:ext cx="2411729" cy="1356597"/>
          </a:xfrm>
          <a:prstGeom prst="rect">
            <a:avLst/>
          </a:prstGeom>
        </p:spPr>
      </p:pic>
      <p:pic>
        <p:nvPicPr>
          <p:cNvPr id="7" name="Bilde 6"/>
          <p:cNvPicPr>
            <a:picLocks noChangeAspect="1"/>
          </p:cNvPicPr>
          <p:nvPr/>
        </p:nvPicPr>
        <p:blipFill>
          <a:blip r:embed="rId6"/>
          <a:stretch>
            <a:fillRect/>
          </a:stretch>
        </p:blipFill>
        <p:spPr>
          <a:xfrm>
            <a:off x="6528219" y="2023432"/>
            <a:ext cx="2332586" cy="1575588"/>
          </a:xfrm>
          <a:prstGeom prst="rect">
            <a:avLst/>
          </a:prstGeom>
        </p:spPr>
      </p:pic>
      <p:sp>
        <p:nvSpPr>
          <p:cNvPr id="8" name="Rektangel 7"/>
          <p:cNvSpPr/>
          <p:nvPr/>
        </p:nvSpPr>
        <p:spPr>
          <a:xfrm>
            <a:off x="6443552" y="1460667"/>
            <a:ext cx="1896673" cy="261610"/>
          </a:xfrm>
          <a:prstGeom prst="rect">
            <a:avLst/>
          </a:prstGeom>
        </p:spPr>
        <p:txBody>
          <a:bodyPr wrap="none">
            <a:spAutoFit/>
          </a:bodyPr>
          <a:lstStyle/>
          <a:p>
            <a:r>
              <a:rPr lang="nb-NO" sz="1100" dirty="0"/>
              <a:t>Engasjere </a:t>
            </a:r>
            <a:r>
              <a:rPr lang="nb-NO" sz="1100" dirty="0" err="1"/>
              <a:t>MatVinn</a:t>
            </a:r>
            <a:r>
              <a:rPr lang="nb-NO" sz="1100" dirty="0"/>
              <a:t>-familier</a:t>
            </a:r>
          </a:p>
        </p:txBody>
      </p:sp>
      <p:sp>
        <p:nvSpPr>
          <p:cNvPr id="9" name="Plassholder for innhold 2"/>
          <p:cNvSpPr txBox="1">
            <a:spLocks/>
          </p:cNvSpPr>
          <p:nvPr/>
        </p:nvSpPr>
        <p:spPr>
          <a:xfrm>
            <a:off x="3570878" y="1498794"/>
            <a:ext cx="2493729" cy="372339"/>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nb-NO" sz="1100" dirty="0"/>
              <a:t>Samarbeid med bransjen for ordninger som resteposer</a:t>
            </a:r>
          </a:p>
        </p:txBody>
      </p:sp>
      <p:pic>
        <p:nvPicPr>
          <p:cNvPr id="10" name="Bil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0878" y="2023433"/>
            <a:ext cx="1172055" cy="1562740"/>
          </a:xfrm>
          <a:prstGeom prst="rect">
            <a:avLst/>
          </a:prstGeom>
        </p:spPr>
      </p:pic>
      <p:pic>
        <p:nvPicPr>
          <p:cNvPr id="11" name="Bild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0186" y="2023433"/>
            <a:ext cx="1172055" cy="1562740"/>
          </a:xfrm>
          <a:prstGeom prst="rect">
            <a:avLst/>
          </a:prstGeom>
        </p:spPr>
      </p:pic>
    </p:spTree>
    <p:extLst>
      <p:ext uri="{BB962C8B-B14F-4D97-AF65-F5344CB8AC3E}">
        <p14:creationId xmlns:p14="http://schemas.microsoft.com/office/powerpoint/2010/main" val="3546080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200" dirty="0"/>
              <a:t>Hvordan forankre arbeid med mat og </a:t>
            </a:r>
            <a:r>
              <a:rPr lang="nb-NO" sz="2200" dirty="0" err="1"/>
              <a:t>matsvinn</a:t>
            </a:r>
            <a:r>
              <a:rPr lang="nb-NO" sz="2200" dirty="0"/>
              <a:t> i kommunen</a:t>
            </a:r>
          </a:p>
        </p:txBody>
      </p:sp>
      <p:sp>
        <p:nvSpPr>
          <p:cNvPr id="3" name="Plassholder for innhold 2"/>
          <p:cNvSpPr>
            <a:spLocks noGrp="1"/>
          </p:cNvSpPr>
          <p:nvPr>
            <p:ph idx="1"/>
          </p:nvPr>
        </p:nvSpPr>
        <p:spPr/>
        <p:txBody>
          <a:bodyPr>
            <a:normAutofit/>
          </a:bodyPr>
          <a:lstStyle/>
          <a:p>
            <a:pPr marL="0" indent="0">
              <a:buNone/>
            </a:pPr>
            <a:r>
              <a:rPr lang="nb-NO" sz="1400" b="1" dirty="0">
                <a:solidFill>
                  <a:srgbClr val="007268"/>
                </a:solidFill>
              </a:rPr>
              <a:t>Få arbeidet med mat inn i kommunens planer og strategier</a:t>
            </a:r>
          </a:p>
        </p:txBody>
      </p:sp>
      <p:pic>
        <p:nvPicPr>
          <p:cNvPr id="4" name="Bilde 3"/>
          <p:cNvPicPr>
            <a:picLocks noChangeAspect="1"/>
          </p:cNvPicPr>
          <p:nvPr/>
        </p:nvPicPr>
        <p:blipFill>
          <a:blip r:embed="rId3"/>
          <a:stretch>
            <a:fillRect/>
          </a:stretch>
        </p:blipFill>
        <p:spPr>
          <a:xfrm>
            <a:off x="1256745" y="2039816"/>
            <a:ext cx="1617886" cy="2286000"/>
          </a:xfrm>
          <a:prstGeom prst="rect">
            <a:avLst/>
          </a:prstGeom>
          <a:effectLst>
            <a:outerShdw blurRad="50800" dist="38100" dir="2700000" algn="tl" rotWithShape="0">
              <a:prstClr val="black">
                <a:alpha val="40000"/>
              </a:prstClr>
            </a:outerShdw>
          </a:effectLst>
        </p:spPr>
      </p:pic>
      <p:pic>
        <p:nvPicPr>
          <p:cNvPr id="5" name="Bilde 4"/>
          <p:cNvPicPr>
            <a:picLocks noChangeAspect="1"/>
          </p:cNvPicPr>
          <p:nvPr/>
        </p:nvPicPr>
        <p:blipFill>
          <a:blip r:embed="rId4"/>
          <a:stretch>
            <a:fillRect/>
          </a:stretch>
        </p:blipFill>
        <p:spPr>
          <a:xfrm>
            <a:off x="3716635" y="2039816"/>
            <a:ext cx="1606732" cy="2286000"/>
          </a:xfrm>
          <a:prstGeom prst="rect">
            <a:avLst/>
          </a:prstGeom>
          <a:effectLst>
            <a:outerShdw blurRad="50800" dist="38100" dir="2700000" algn="tl" rotWithShape="0">
              <a:prstClr val="black">
                <a:alpha val="40000"/>
              </a:prstClr>
            </a:outerShdw>
          </a:effectLst>
        </p:spPr>
      </p:pic>
      <p:pic>
        <p:nvPicPr>
          <p:cNvPr id="6" name="Bilde 5"/>
          <p:cNvPicPr>
            <a:picLocks noChangeAspect="1"/>
          </p:cNvPicPr>
          <p:nvPr/>
        </p:nvPicPr>
        <p:blipFill>
          <a:blip r:embed="rId5"/>
          <a:stretch>
            <a:fillRect/>
          </a:stretch>
        </p:blipFill>
        <p:spPr>
          <a:xfrm>
            <a:off x="6165371" y="2039816"/>
            <a:ext cx="1622410" cy="2286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0514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200" dirty="0"/>
              <a:t>Hvordan forankre arbeid med mat og </a:t>
            </a:r>
            <a:r>
              <a:rPr lang="nb-NO" sz="2200" dirty="0" err="1"/>
              <a:t>matsvinn</a:t>
            </a:r>
            <a:r>
              <a:rPr lang="nb-NO" sz="2200" dirty="0"/>
              <a:t> i kommunen</a:t>
            </a:r>
          </a:p>
        </p:txBody>
      </p:sp>
      <p:sp>
        <p:nvSpPr>
          <p:cNvPr id="3" name="Plassholder for innhold 2"/>
          <p:cNvSpPr>
            <a:spLocks noGrp="1"/>
          </p:cNvSpPr>
          <p:nvPr>
            <p:ph idx="1"/>
          </p:nvPr>
        </p:nvSpPr>
        <p:spPr/>
        <p:txBody>
          <a:bodyPr>
            <a:normAutofit lnSpcReduction="10000"/>
          </a:bodyPr>
          <a:lstStyle/>
          <a:p>
            <a:pPr marL="0" indent="0">
              <a:buNone/>
            </a:pPr>
            <a:r>
              <a:rPr lang="nn-NO" sz="1400" b="1" dirty="0">
                <a:solidFill>
                  <a:srgbClr val="007268"/>
                </a:solidFill>
              </a:rPr>
              <a:t>Bygg kunnskap og skap samarbeid internt i kommunen</a:t>
            </a:r>
          </a:p>
          <a:p>
            <a:pPr marL="0" indent="0">
              <a:buNone/>
            </a:pPr>
            <a:endParaRPr lang="nn-NO" sz="1400" b="1" dirty="0">
              <a:solidFill>
                <a:srgbClr val="007268"/>
              </a:solidFill>
            </a:endParaRPr>
          </a:p>
          <a:p>
            <a:pPr lvl="0">
              <a:spcAft>
                <a:spcPts val="0"/>
              </a:spcAft>
            </a:pPr>
            <a:r>
              <a:rPr lang="nb-NO" sz="1400" b="1" dirty="0">
                <a:latin typeface="Calibri" panose="020F0502020204030204" pitchFamily="34" charset="0"/>
                <a:ea typeface="Calibri" panose="020F0502020204030204" pitchFamily="34" charset="0"/>
                <a:cs typeface="Times New Roman" panose="02020603050405020304" pitchFamily="18" charset="0"/>
              </a:rPr>
              <a:t>Renovasjon</a:t>
            </a:r>
            <a:r>
              <a:rPr lang="nb-NO" sz="1400" dirty="0">
                <a:latin typeface="Calibri" panose="020F0502020204030204" pitchFamily="34" charset="0"/>
                <a:ea typeface="Calibri" panose="020F0502020204030204" pitchFamily="34" charset="0"/>
                <a:cs typeface="Times New Roman" panose="02020603050405020304" pitchFamily="18" charset="0"/>
              </a:rPr>
              <a:t>: kan gjøre plukkanalyser og informere om </a:t>
            </a:r>
            <a:r>
              <a:rPr lang="nb-NO" sz="1400" dirty="0" err="1">
                <a:latin typeface="Calibri" panose="020F0502020204030204" pitchFamily="34" charset="0"/>
                <a:ea typeface="Calibri" panose="020F0502020204030204" pitchFamily="34" charset="0"/>
                <a:cs typeface="Times New Roman" panose="02020603050405020304" pitchFamily="18" charset="0"/>
              </a:rPr>
              <a:t>matsvinn</a:t>
            </a:r>
            <a:r>
              <a:rPr lang="nb-NO" sz="1400" dirty="0">
                <a:latin typeface="Calibri" panose="020F0502020204030204" pitchFamily="34" charset="0"/>
                <a:ea typeface="Calibri" panose="020F0502020204030204" pitchFamily="34" charset="0"/>
                <a:cs typeface="Times New Roman" panose="02020603050405020304" pitchFamily="18" charset="0"/>
              </a:rPr>
              <a:t> når de besøker skoleklasser for å snakke om resirkulering, og har ofte som uttalt mål å redusere mengden avfall</a:t>
            </a:r>
          </a:p>
          <a:p>
            <a:pPr lvl="0">
              <a:spcAft>
                <a:spcPts val="0"/>
              </a:spcAft>
            </a:pPr>
            <a:endParaRPr lang="nb-NO" sz="1400" dirty="0">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r>
              <a:rPr lang="nb-NO" sz="1400" b="1" dirty="0">
                <a:latin typeface="Calibri" panose="020F0502020204030204" pitchFamily="34" charset="0"/>
                <a:ea typeface="Calibri" panose="020F0502020204030204" pitchFamily="34" charset="0"/>
                <a:cs typeface="Times New Roman" panose="02020603050405020304" pitchFamily="18" charset="0"/>
              </a:rPr>
              <a:t>Seksjon for oppvekst</a:t>
            </a:r>
            <a:r>
              <a:rPr lang="nb-NO" sz="1400" dirty="0">
                <a:latin typeface="Calibri" panose="020F0502020204030204" pitchFamily="34" charset="0"/>
                <a:ea typeface="Calibri" panose="020F0502020204030204" pitchFamily="34" charset="0"/>
                <a:cs typeface="Times New Roman" panose="02020603050405020304" pitchFamily="18" charset="0"/>
              </a:rPr>
              <a:t>: har ansvar for skole, SFO og barnehage, og kan sørge for å engasjere SFO-ansatte, skoleklasser og barnehager </a:t>
            </a:r>
          </a:p>
          <a:p>
            <a:pPr lvl="0">
              <a:spcAft>
                <a:spcPts val="0"/>
              </a:spcAft>
            </a:pPr>
            <a:endParaRPr lang="nb-NO" sz="1400" dirty="0">
              <a:latin typeface="Calibri" panose="020F0502020204030204" pitchFamily="34" charset="0"/>
              <a:ea typeface="Calibri" panose="020F0502020204030204" pitchFamily="34" charset="0"/>
              <a:cs typeface="Times New Roman" panose="02020603050405020304" pitchFamily="18" charset="0"/>
            </a:endParaRPr>
          </a:p>
          <a:p>
            <a:pPr lvl="0">
              <a:spcAft>
                <a:spcPts val="0"/>
              </a:spcAft>
            </a:pPr>
            <a:r>
              <a:rPr lang="nb-NO" sz="1400" b="1" dirty="0">
                <a:latin typeface="Calibri" panose="020F0502020204030204" pitchFamily="34" charset="0"/>
                <a:ea typeface="Calibri" panose="020F0502020204030204" pitchFamily="34" charset="0"/>
                <a:cs typeface="Times New Roman" panose="02020603050405020304" pitchFamily="18" charset="0"/>
              </a:rPr>
              <a:t>HR/personal</a:t>
            </a:r>
            <a:r>
              <a:rPr lang="nb-NO" sz="1400" dirty="0">
                <a:latin typeface="Calibri" panose="020F0502020204030204" pitchFamily="34" charset="0"/>
                <a:ea typeface="Calibri" panose="020F0502020204030204" pitchFamily="34" charset="0"/>
                <a:cs typeface="Times New Roman" panose="02020603050405020304" pitchFamily="18" charset="0"/>
              </a:rPr>
              <a:t>: kan vurdere om det å ta klimakokkekurs og lignende kan være en del av kompetanseutviklingen av kommunens ansatte</a:t>
            </a:r>
          </a:p>
          <a:p>
            <a:pPr lvl="0">
              <a:spcAft>
                <a:spcPts val="0"/>
              </a:spcAft>
            </a:pPr>
            <a:endParaRPr lang="nb-NO" sz="1400" dirty="0">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nb-NO" sz="1400" b="1" dirty="0">
                <a:latin typeface="Calibri" panose="020F0502020204030204" pitchFamily="34" charset="0"/>
                <a:ea typeface="Calibri" panose="020F0502020204030204" pitchFamily="34" charset="0"/>
                <a:cs typeface="Times New Roman" panose="02020603050405020304" pitchFamily="18" charset="0"/>
              </a:rPr>
              <a:t>Økonomi</a:t>
            </a:r>
            <a:r>
              <a:rPr lang="nb-NO" sz="1400" dirty="0">
                <a:latin typeface="Calibri" panose="020F0502020204030204" pitchFamily="34" charset="0"/>
                <a:ea typeface="Calibri" panose="020F0502020204030204" pitchFamily="34" charset="0"/>
                <a:cs typeface="Times New Roman" panose="02020603050405020304" pitchFamily="18" charset="0"/>
              </a:rPr>
              <a:t>: kan kartlegge de økonomiske gevinstene ved redusert </a:t>
            </a:r>
            <a:r>
              <a:rPr lang="nb-NO" sz="1400" dirty="0" err="1">
                <a:latin typeface="Calibri" panose="020F0502020204030204" pitchFamily="34" charset="0"/>
                <a:ea typeface="Calibri" panose="020F0502020204030204" pitchFamily="34" charset="0"/>
                <a:cs typeface="Times New Roman" panose="02020603050405020304" pitchFamily="18" charset="0"/>
              </a:rPr>
              <a:t>matsvinn</a:t>
            </a:r>
            <a:r>
              <a:rPr lang="nb-NO" sz="1400" dirty="0">
                <a:latin typeface="Calibri" panose="020F0502020204030204" pitchFamily="34" charset="0"/>
                <a:ea typeface="Calibri" panose="020F0502020204030204" pitchFamily="34" charset="0"/>
                <a:cs typeface="Times New Roman" panose="02020603050405020304" pitchFamily="18" charset="0"/>
              </a:rPr>
              <a:t> og endrede menyer</a:t>
            </a:r>
          </a:p>
          <a:p>
            <a:pPr marL="0" indent="0">
              <a:buNone/>
            </a:pPr>
            <a:endParaRPr lang="nn-NO" sz="1400" b="1" dirty="0">
              <a:solidFill>
                <a:srgbClr val="007268"/>
              </a:solidFill>
            </a:endParaRPr>
          </a:p>
        </p:txBody>
      </p:sp>
    </p:spTree>
    <p:extLst>
      <p:ext uri="{BB962C8B-B14F-4D97-AF65-F5344CB8AC3E}">
        <p14:creationId xmlns:p14="http://schemas.microsoft.com/office/powerpoint/2010/main" val="2484649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661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Hva er klimavennlig mat?</a:t>
            </a:r>
          </a:p>
        </p:txBody>
      </p:sp>
      <p:sp>
        <p:nvSpPr>
          <p:cNvPr id="3" name="Plassholder for innhold 2"/>
          <p:cNvSpPr>
            <a:spLocks noGrp="1"/>
          </p:cNvSpPr>
          <p:nvPr>
            <p:ph idx="1"/>
          </p:nvPr>
        </p:nvSpPr>
        <p:spPr/>
        <p:txBody>
          <a:bodyPr>
            <a:normAutofit/>
          </a:bodyPr>
          <a:lstStyle/>
          <a:p>
            <a:pPr marL="0" indent="0">
              <a:buNone/>
            </a:pPr>
            <a:r>
              <a:rPr lang="nb-NO" sz="1500" b="1" dirty="0">
                <a:solidFill>
                  <a:srgbClr val="007268"/>
                </a:solidFill>
              </a:rPr>
              <a:t>Hvor klimavennlig maten er, avhenger blant annet av:</a:t>
            </a:r>
          </a:p>
          <a:p>
            <a:pPr>
              <a:lnSpc>
                <a:spcPct val="150000"/>
              </a:lnSpc>
              <a:buFont typeface="Arial" panose="020B0604020202020204" pitchFamily="34" charset="0"/>
              <a:buChar char="•"/>
            </a:pPr>
            <a:r>
              <a:rPr lang="nb-NO" sz="1400" dirty="0"/>
              <a:t>type dyrkingsarealer </a:t>
            </a:r>
          </a:p>
          <a:p>
            <a:pPr>
              <a:lnSpc>
                <a:spcPct val="150000"/>
              </a:lnSpc>
              <a:buFont typeface="Arial" panose="020B0604020202020204" pitchFamily="34" charset="0"/>
              <a:buChar char="•"/>
            </a:pPr>
            <a:r>
              <a:rPr lang="nb-NO" sz="1400" dirty="0"/>
              <a:t>dyrkingsmetoder</a:t>
            </a:r>
          </a:p>
          <a:p>
            <a:pPr>
              <a:lnSpc>
                <a:spcPct val="150000"/>
              </a:lnSpc>
              <a:buFont typeface="Arial" panose="020B0604020202020204" pitchFamily="34" charset="0"/>
              <a:buChar char="•"/>
            </a:pPr>
            <a:r>
              <a:rPr lang="nb-NO" sz="1400" dirty="0"/>
              <a:t>hva slags fôr dyrene får</a:t>
            </a:r>
          </a:p>
          <a:p>
            <a:pPr>
              <a:lnSpc>
                <a:spcPct val="150000"/>
              </a:lnSpc>
              <a:buFont typeface="Arial" panose="020B0604020202020204" pitchFamily="34" charset="0"/>
              <a:buChar char="•"/>
            </a:pPr>
            <a:r>
              <a:rPr lang="nb-NO" sz="1400" dirty="0"/>
              <a:t>opprinnelsesland og transport</a:t>
            </a:r>
          </a:p>
          <a:p>
            <a:pPr>
              <a:lnSpc>
                <a:spcPct val="150000"/>
              </a:lnSpc>
              <a:buFont typeface="Arial" panose="020B0604020202020204" pitchFamily="34" charset="0"/>
              <a:buChar char="•"/>
            </a:pPr>
            <a:r>
              <a:rPr lang="nb-NO" sz="1400" dirty="0"/>
              <a:t>sammensetning av ingredienser</a:t>
            </a:r>
          </a:p>
          <a:p>
            <a:pPr>
              <a:lnSpc>
                <a:spcPct val="150000"/>
              </a:lnSpc>
              <a:buFont typeface="Arial" panose="020B0604020202020204" pitchFamily="34" charset="0"/>
              <a:buChar char="•"/>
            </a:pPr>
            <a:r>
              <a:rPr lang="nb-NO" sz="1400" dirty="0"/>
              <a:t>emballasje</a:t>
            </a:r>
          </a:p>
          <a:p>
            <a:pPr>
              <a:lnSpc>
                <a:spcPct val="150000"/>
              </a:lnSpc>
              <a:buFont typeface="Arial" panose="020B0604020202020204" pitchFamily="34" charset="0"/>
              <a:buChar char="•"/>
            </a:pPr>
            <a:r>
              <a:rPr lang="nb-NO" sz="1400" dirty="0"/>
              <a:t>sannsynligheten for </a:t>
            </a:r>
            <a:r>
              <a:rPr lang="nb-NO" sz="1400" dirty="0" err="1"/>
              <a:t>matsvinn</a:t>
            </a:r>
            <a:endParaRPr lang="nb-NO" dirty="0"/>
          </a:p>
          <a:p>
            <a:endParaRPr lang="nb-NO" dirty="0"/>
          </a:p>
        </p:txBody>
      </p:sp>
      <p:sp>
        <p:nvSpPr>
          <p:cNvPr id="12" name="TekstSylinder 11"/>
          <p:cNvSpPr txBox="1"/>
          <p:nvPr/>
        </p:nvSpPr>
        <p:spPr>
          <a:xfrm>
            <a:off x="5157197" y="4215064"/>
            <a:ext cx="2622834" cy="253916"/>
          </a:xfrm>
          <a:prstGeom prst="rect">
            <a:avLst/>
          </a:prstGeom>
          <a:noFill/>
        </p:spPr>
        <p:txBody>
          <a:bodyPr wrap="none" rtlCol="0">
            <a:spAutoFit/>
          </a:bodyPr>
          <a:lstStyle/>
          <a:p>
            <a:r>
              <a:rPr lang="nb-NO" sz="1050" dirty="0">
                <a:solidFill>
                  <a:schemeClr val="tx1">
                    <a:lumMod val="65000"/>
                    <a:lumOff val="35000"/>
                  </a:schemeClr>
                </a:solidFill>
              </a:rPr>
              <a:t>Foto: Ole Gunnar </a:t>
            </a:r>
            <a:r>
              <a:rPr lang="nb-NO" sz="1050" dirty="0" err="1">
                <a:solidFill>
                  <a:schemeClr val="tx1">
                    <a:lumMod val="65000"/>
                    <a:lumOff val="35000"/>
                  </a:schemeClr>
                </a:solidFill>
              </a:rPr>
              <a:t>Onsøien</a:t>
            </a:r>
            <a:r>
              <a:rPr lang="nb-NO" sz="1050" dirty="0">
                <a:solidFill>
                  <a:schemeClr val="tx1">
                    <a:lumMod val="65000"/>
                    <a:lumOff val="35000"/>
                  </a:schemeClr>
                </a:solidFill>
              </a:rPr>
              <a:t> / NTB </a:t>
            </a:r>
            <a:r>
              <a:rPr lang="nb-NO" sz="1050" dirty="0" err="1">
                <a:solidFill>
                  <a:schemeClr val="tx1">
                    <a:lumMod val="65000"/>
                    <a:lumOff val="35000"/>
                  </a:schemeClr>
                </a:solidFill>
              </a:rPr>
              <a:t>scanpix</a:t>
            </a:r>
            <a:endParaRPr lang="nb-NO" dirty="0">
              <a:solidFill>
                <a:schemeClr val="tx1">
                  <a:lumMod val="65000"/>
                  <a:lumOff val="35000"/>
                </a:schemeClr>
              </a:solidFill>
            </a:endParaRPr>
          </a:p>
        </p:txBody>
      </p:sp>
      <p:pic>
        <p:nvPicPr>
          <p:cNvPr id="14" name="Bild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717" y="1795288"/>
            <a:ext cx="3600883" cy="2400299"/>
          </a:xfrm>
          <a:prstGeom prst="rect">
            <a:avLst/>
          </a:prstGeom>
        </p:spPr>
      </p:pic>
    </p:spTree>
    <p:extLst>
      <p:ext uri="{BB962C8B-B14F-4D97-AF65-F5344CB8AC3E}">
        <p14:creationId xmlns:p14="http://schemas.microsoft.com/office/powerpoint/2010/main" val="2339411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ssholder for tekst 8"/>
          <p:cNvSpPr>
            <a:spLocks noGrp="1"/>
          </p:cNvSpPr>
          <p:nvPr>
            <p:ph type="body" sz="quarter" idx="12"/>
          </p:nvPr>
        </p:nvSpPr>
        <p:spPr>
          <a:xfrm>
            <a:off x="5248717" y="4267390"/>
            <a:ext cx="2586036" cy="313200"/>
          </a:xfrm>
        </p:spPr>
        <p:txBody>
          <a:bodyPr/>
          <a:lstStyle/>
          <a:p>
            <a:pPr lvl="0"/>
            <a:r>
              <a:rPr lang="nb-NO" dirty="0"/>
              <a:t>Foto: Statens kartverk</a:t>
            </a:r>
          </a:p>
        </p:txBody>
      </p:sp>
      <p:sp>
        <p:nvSpPr>
          <p:cNvPr id="2" name="Tittel 1"/>
          <p:cNvSpPr>
            <a:spLocks noGrp="1"/>
          </p:cNvSpPr>
          <p:nvPr>
            <p:ph type="title"/>
          </p:nvPr>
        </p:nvSpPr>
        <p:spPr/>
        <p:txBody>
          <a:bodyPr/>
          <a:lstStyle/>
          <a:p>
            <a:r>
              <a:rPr lang="nb-NO" dirty="0"/>
              <a:t>Matsvinn i Norge</a:t>
            </a:r>
          </a:p>
        </p:txBody>
      </p:sp>
      <p:sp>
        <p:nvSpPr>
          <p:cNvPr id="3" name="Plassholder for innhold 2"/>
          <p:cNvSpPr>
            <a:spLocks noGrp="1"/>
          </p:cNvSpPr>
          <p:nvPr>
            <p:ph idx="1"/>
          </p:nvPr>
        </p:nvSpPr>
        <p:spPr>
          <a:xfrm>
            <a:off x="536333" y="1813421"/>
            <a:ext cx="4345909" cy="2030446"/>
          </a:xfrm>
        </p:spPr>
        <p:txBody>
          <a:bodyPr>
            <a:normAutofit/>
          </a:bodyPr>
          <a:lstStyle/>
          <a:p>
            <a:pPr marL="0" indent="0">
              <a:buNone/>
            </a:pPr>
            <a:r>
              <a:rPr lang="nb-NO" sz="1500" b="1" dirty="0">
                <a:solidFill>
                  <a:srgbClr val="007268"/>
                </a:solidFill>
              </a:rPr>
              <a:t>Matsvinn i Norge fra matindustrien, dagligvarehandelen og forbrukerne tilsvarer</a:t>
            </a:r>
          </a:p>
          <a:p>
            <a:pPr lvl="0">
              <a:buFont typeface="Arial" panose="020B0604020202020204" pitchFamily="34" charset="0"/>
              <a:buChar char="•"/>
            </a:pPr>
            <a:endParaRPr lang="nb-NO" sz="1600" dirty="0"/>
          </a:p>
          <a:p>
            <a:pPr lvl="0">
              <a:buFont typeface="Arial" panose="020B0604020202020204" pitchFamily="34" charset="0"/>
              <a:buChar char="•"/>
            </a:pPr>
            <a:r>
              <a:rPr lang="nb-NO" sz="1600" dirty="0"/>
              <a:t>385 000 tonn mat</a:t>
            </a:r>
          </a:p>
          <a:p>
            <a:pPr lvl="0">
              <a:buFont typeface="Arial" panose="020B0604020202020204" pitchFamily="34" charset="0"/>
              <a:buChar char="•"/>
            </a:pPr>
            <a:r>
              <a:rPr lang="nb-NO" sz="1600" dirty="0"/>
              <a:t>22 milliarder kroner</a:t>
            </a:r>
          </a:p>
          <a:p>
            <a:pPr lvl="0">
              <a:buFont typeface="Arial" panose="020B0604020202020204" pitchFamily="34" charset="0"/>
              <a:buChar char="•"/>
            </a:pPr>
            <a:r>
              <a:rPr lang="nb-NO" sz="1600" dirty="0"/>
              <a:t>1,35 million tonn klimagassutslipp</a:t>
            </a:r>
          </a:p>
        </p:txBody>
      </p:sp>
      <p:pic>
        <p:nvPicPr>
          <p:cNvPr id="11" name="Bild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717" y="1795287"/>
            <a:ext cx="3600449" cy="2400299"/>
          </a:xfrm>
          <a:prstGeom prst="rect">
            <a:avLst/>
          </a:prstGeom>
        </p:spPr>
      </p:pic>
    </p:spTree>
    <p:extLst>
      <p:ext uri="{BB962C8B-B14F-4D97-AF65-F5344CB8AC3E}">
        <p14:creationId xmlns:p14="http://schemas.microsoft.com/office/powerpoint/2010/main" val="2682262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Matsvinn i Norge</a:t>
            </a:r>
          </a:p>
        </p:txBody>
      </p:sp>
      <p:sp>
        <p:nvSpPr>
          <p:cNvPr id="8" name="Rektangel 7"/>
          <p:cNvSpPr/>
          <p:nvPr/>
        </p:nvSpPr>
        <p:spPr>
          <a:xfrm>
            <a:off x="449850" y="1714622"/>
            <a:ext cx="5215143" cy="1546577"/>
          </a:xfrm>
          <a:prstGeom prst="rect">
            <a:avLst/>
          </a:prstGeom>
        </p:spPr>
        <p:txBody>
          <a:bodyPr wrap="square">
            <a:spAutoFit/>
          </a:bodyPr>
          <a:lstStyle/>
          <a:p>
            <a:pPr lvl="0">
              <a:lnSpc>
                <a:spcPct val="150000"/>
              </a:lnSpc>
            </a:pPr>
            <a:r>
              <a:rPr lang="nb-NO" sz="1500" b="1" dirty="0">
                <a:solidFill>
                  <a:srgbClr val="007268"/>
                </a:solidFill>
              </a:rPr>
              <a:t>Matsvinn blant forbrukere</a:t>
            </a:r>
          </a:p>
          <a:p>
            <a:pPr marL="285750" lvl="0" indent="-285750">
              <a:lnSpc>
                <a:spcPct val="150000"/>
              </a:lnSpc>
              <a:buFont typeface="Arial" panose="020B0604020202020204" pitchFamily="34" charset="0"/>
              <a:buChar char="•"/>
            </a:pPr>
            <a:r>
              <a:rPr lang="nb-NO" sz="1200" dirty="0"/>
              <a:t>I Norge kaster forbrukere gjennomsnittlig 42 kg per person hvert år.</a:t>
            </a:r>
          </a:p>
          <a:p>
            <a:pPr marL="285750" lvl="0" indent="-285750">
              <a:lnSpc>
                <a:spcPct val="150000"/>
              </a:lnSpc>
              <a:buFont typeface="Arial" panose="020B0604020202020204" pitchFamily="34" charset="0"/>
              <a:buChar char="•"/>
            </a:pPr>
            <a:r>
              <a:rPr lang="nb-NO" sz="1200" dirty="0"/>
              <a:t>Det er mat for 12 milliarder kroner.</a:t>
            </a:r>
          </a:p>
          <a:p>
            <a:pPr marL="285750" indent="-285750">
              <a:lnSpc>
                <a:spcPct val="150000"/>
              </a:lnSpc>
              <a:buFont typeface="Arial" panose="020B0604020202020204" pitchFamily="34" charset="0"/>
              <a:buChar char="•"/>
            </a:pPr>
            <a:r>
              <a:rPr lang="nb-NO" sz="1200" dirty="0"/>
              <a:t>1 av 8 handleposer går rett i søpla.</a:t>
            </a:r>
          </a:p>
          <a:p>
            <a:pPr marL="285750" lvl="0" indent="-285750">
              <a:buFont typeface="Arial" panose="020B0604020202020204" pitchFamily="34" charset="0"/>
              <a:buChar char="•"/>
            </a:pPr>
            <a:endParaRPr lang="nb-NO" dirty="0"/>
          </a:p>
        </p:txBody>
      </p:sp>
      <p:sp>
        <p:nvSpPr>
          <p:cNvPr id="6" name="Oval 3"/>
          <p:cNvSpPr/>
          <p:nvPr/>
        </p:nvSpPr>
        <p:spPr>
          <a:xfrm>
            <a:off x="6529478" y="1113678"/>
            <a:ext cx="2050145" cy="2050145"/>
          </a:xfrm>
          <a:prstGeom prst="ellipse">
            <a:avLst/>
          </a:prstGeom>
          <a:solidFill>
            <a:srgbClr val="99C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ktangel 6"/>
          <p:cNvSpPr/>
          <p:nvPr/>
        </p:nvSpPr>
        <p:spPr>
          <a:xfrm>
            <a:off x="6718049" y="1464607"/>
            <a:ext cx="1673002" cy="134828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nb-NO" sz="2400" dirty="0">
                <a:solidFill>
                  <a:schemeClr val="bg1"/>
                </a:solidFill>
                <a:latin typeface="Palatino Linotype" charset="0"/>
                <a:ea typeface="Palatino Linotype" charset="0"/>
                <a:cs typeface="Palatino Linotype" charset="0"/>
              </a:rPr>
              <a:t>42 kg </a:t>
            </a:r>
          </a:p>
          <a:p>
            <a:pPr algn="ctr"/>
            <a:r>
              <a:rPr lang="nb-NO" sz="1000" dirty="0">
                <a:solidFill>
                  <a:schemeClr val="bg1"/>
                </a:solidFill>
              </a:rPr>
              <a:t>mat kastes per person</a:t>
            </a:r>
          </a:p>
          <a:p>
            <a:pPr algn="ctr"/>
            <a:endParaRPr lang="nb-NO" sz="1000" dirty="0">
              <a:solidFill>
                <a:schemeClr val="bg1"/>
              </a:solidFill>
            </a:endParaRPr>
          </a:p>
          <a:p>
            <a:pPr algn="ctr"/>
            <a:r>
              <a:rPr lang="nb-NO" sz="2400" dirty="0">
                <a:solidFill>
                  <a:schemeClr val="bg1"/>
                </a:solidFill>
                <a:latin typeface="Palatino Linotype" charset="0"/>
                <a:ea typeface="Palatino Linotype" charset="0"/>
                <a:cs typeface="Palatino Linotype" charset="0"/>
              </a:rPr>
              <a:t>1 av 8</a:t>
            </a:r>
          </a:p>
          <a:p>
            <a:pPr algn="ctr"/>
            <a:r>
              <a:rPr lang="nb-NO" sz="1000" dirty="0">
                <a:solidFill>
                  <a:schemeClr val="bg1"/>
                </a:solidFill>
              </a:rPr>
              <a:t>handleposer går i søpla</a:t>
            </a:r>
          </a:p>
          <a:p>
            <a:pPr algn="ctr"/>
            <a:endParaRPr lang="nb-NO" sz="1000" baseline="-25000" dirty="0">
              <a:solidFill>
                <a:schemeClr val="bg1"/>
              </a:solidFill>
            </a:endParaRPr>
          </a:p>
        </p:txBody>
      </p:sp>
    </p:spTree>
    <p:extLst>
      <p:ext uri="{BB962C8B-B14F-4D97-AF65-F5344CB8AC3E}">
        <p14:creationId xmlns:p14="http://schemas.microsoft.com/office/powerpoint/2010/main" val="1041761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Klimavennlig mat</a:t>
            </a:r>
          </a:p>
        </p:txBody>
      </p:sp>
      <p:sp>
        <p:nvSpPr>
          <p:cNvPr id="4" name="Rektangel 3"/>
          <p:cNvSpPr/>
          <p:nvPr/>
        </p:nvSpPr>
        <p:spPr>
          <a:xfrm>
            <a:off x="449851" y="1714622"/>
            <a:ext cx="3444816" cy="2100575"/>
          </a:xfrm>
          <a:prstGeom prst="rect">
            <a:avLst/>
          </a:prstGeom>
        </p:spPr>
        <p:txBody>
          <a:bodyPr wrap="square">
            <a:spAutoFit/>
          </a:bodyPr>
          <a:lstStyle/>
          <a:p>
            <a:pPr lvl="0">
              <a:lnSpc>
                <a:spcPct val="150000"/>
              </a:lnSpc>
            </a:pPr>
            <a:r>
              <a:rPr lang="nb-NO" sz="1500" b="1" dirty="0">
                <a:solidFill>
                  <a:srgbClr val="007268"/>
                </a:solidFill>
              </a:rPr>
              <a:t>Utslipp knyttet til mat</a:t>
            </a:r>
          </a:p>
          <a:p>
            <a:pPr marL="285750" lvl="0" indent="-285750">
              <a:buFont typeface="Arial" panose="020B0604020202020204" pitchFamily="34" charset="0"/>
              <a:buChar char="•"/>
            </a:pPr>
            <a:r>
              <a:rPr lang="nb-NO" sz="1200" dirty="0"/>
              <a:t>Matkasting har et globalt «klimafotavtrykk» på 4,4 milliarder tonn CO2. </a:t>
            </a:r>
          </a:p>
          <a:p>
            <a:pPr marL="285750" lvl="0" indent="-285750">
              <a:buFont typeface="Arial" panose="020B0604020202020204" pitchFamily="34" charset="0"/>
              <a:buChar char="•"/>
            </a:pPr>
            <a:endParaRPr lang="nb-NO" sz="1200" dirty="0"/>
          </a:p>
          <a:p>
            <a:pPr marL="285750" lvl="0" indent="-285750">
              <a:buFont typeface="Arial" panose="020B0604020202020204" pitchFamily="34" charset="0"/>
              <a:buChar char="•"/>
            </a:pPr>
            <a:r>
              <a:rPr lang="nb-NO" sz="1200" dirty="0"/>
              <a:t>Hadde matkasting vært et land, ville det bare vært Kina og USA som hadde høyere utslipp.</a:t>
            </a:r>
          </a:p>
          <a:p>
            <a:pPr lvl="0"/>
            <a:endParaRPr lang="nb-NO" sz="1200" dirty="0"/>
          </a:p>
          <a:p>
            <a:pPr marL="285750" lvl="0" indent="-285750">
              <a:buFont typeface="Arial" panose="020B0604020202020204" pitchFamily="34" charset="0"/>
              <a:buChar char="•"/>
            </a:pPr>
            <a:r>
              <a:rPr lang="nb-NO" sz="1200" dirty="0"/>
              <a:t>15–29 prosent av samlet klimafotavtrykk i Norge er knyttet til mat</a:t>
            </a:r>
          </a:p>
        </p:txBody>
      </p:sp>
    </p:spTree>
    <p:extLst>
      <p:ext uri="{BB962C8B-B14F-4D97-AF65-F5344CB8AC3E}">
        <p14:creationId xmlns:p14="http://schemas.microsoft.com/office/powerpoint/2010/main" val="2840701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1"/>
          <p:cNvSpPr/>
          <p:nvPr/>
        </p:nvSpPr>
        <p:spPr>
          <a:xfrm>
            <a:off x="5562601" y="1727507"/>
            <a:ext cx="3124878" cy="1455960"/>
          </a:xfrm>
          <a:prstGeom prst="rect">
            <a:avLst/>
          </a:prstGeom>
          <a:solidFill>
            <a:srgbClr val="EAF6D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p:txBody>
          <a:bodyPr/>
          <a:lstStyle/>
          <a:p>
            <a:r>
              <a:rPr lang="nb-NO" dirty="0"/>
              <a:t>Klimavennlig mat</a:t>
            </a:r>
          </a:p>
        </p:txBody>
      </p:sp>
      <p:sp>
        <p:nvSpPr>
          <p:cNvPr id="8" name="Rektangel 7"/>
          <p:cNvSpPr/>
          <p:nvPr/>
        </p:nvSpPr>
        <p:spPr>
          <a:xfrm>
            <a:off x="428564" y="1788744"/>
            <a:ext cx="4422836" cy="2555315"/>
          </a:xfrm>
          <a:prstGeom prst="rect">
            <a:avLst/>
          </a:prstGeom>
        </p:spPr>
        <p:txBody>
          <a:bodyPr wrap="square">
            <a:spAutoFit/>
          </a:bodyPr>
          <a:lstStyle/>
          <a:p>
            <a:pPr lvl="0">
              <a:lnSpc>
                <a:spcPct val="107000"/>
              </a:lnSpc>
              <a:spcAft>
                <a:spcPts val="0"/>
              </a:spcAft>
            </a:pPr>
            <a:r>
              <a:rPr lang="nb-NO" sz="1500" b="1" dirty="0">
                <a:solidFill>
                  <a:srgbClr val="007268"/>
                </a:solidFill>
              </a:rPr>
              <a:t>Noen tommelfingerregler for klimavennlig mat</a:t>
            </a:r>
          </a:p>
          <a:p>
            <a:pPr marL="342900" lvl="0" indent="-342900">
              <a:lnSpc>
                <a:spcPct val="150000"/>
              </a:lnSpc>
              <a:spcAft>
                <a:spcPts val="0"/>
              </a:spcAft>
              <a:buFont typeface="Symbol" panose="05050102010706020507" pitchFamily="18" charset="2"/>
              <a:buChar char=""/>
            </a:pPr>
            <a:r>
              <a:rPr lang="nb-NO" sz="1200" dirty="0"/>
              <a:t>Grønnsaker er i hovedsak mer klimavennlig enn animalske produkter</a:t>
            </a:r>
          </a:p>
          <a:p>
            <a:pPr marL="342900" lvl="0" indent="-342900">
              <a:lnSpc>
                <a:spcPct val="150000"/>
              </a:lnSpc>
              <a:spcAft>
                <a:spcPts val="0"/>
              </a:spcAft>
              <a:buFont typeface="Symbol" panose="05050102010706020507" pitchFamily="18" charset="2"/>
              <a:buChar char=""/>
            </a:pPr>
            <a:r>
              <a:rPr lang="nb-NO" sz="1200" dirty="0"/>
              <a:t>Fisk, fjærkre og svin er i hovedsak mer klimavennlig enn rødt kjøtt</a:t>
            </a:r>
          </a:p>
          <a:p>
            <a:pPr marL="342900" lvl="0" indent="-342900">
              <a:lnSpc>
                <a:spcPct val="150000"/>
              </a:lnSpc>
              <a:spcAft>
                <a:spcPts val="0"/>
              </a:spcAft>
              <a:buFont typeface="Symbol" panose="05050102010706020507" pitchFamily="18" charset="2"/>
              <a:buChar char=""/>
            </a:pPr>
            <a:r>
              <a:rPr lang="nb-NO" sz="1200" dirty="0"/>
              <a:t>Råvarer som er i sesong, er generelt mer klimavennlig enn de råvarene om ikke er det</a:t>
            </a:r>
          </a:p>
          <a:p>
            <a:pPr marL="342900" lvl="0" indent="-342900">
              <a:lnSpc>
                <a:spcPct val="150000"/>
              </a:lnSpc>
              <a:spcAft>
                <a:spcPts val="800"/>
              </a:spcAft>
              <a:buFont typeface="Symbol" panose="05050102010706020507" pitchFamily="18" charset="2"/>
              <a:buChar char=""/>
            </a:pPr>
            <a:r>
              <a:rPr lang="nb-NO" sz="1200" dirty="0"/>
              <a:t>Meieriprodukter har relativt høyt klimafotavtrykk, og inntak av meieriprodukter kan med fordel reduseres</a:t>
            </a:r>
          </a:p>
        </p:txBody>
      </p:sp>
      <p:sp>
        <p:nvSpPr>
          <p:cNvPr id="3" name="Rektangel 2"/>
          <p:cNvSpPr/>
          <p:nvPr/>
        </p:nvSpPr>
        <p:spPr>
          <a:xfrm>
            <a:off x="5562601" y="1799478"/>
            <a:ext cx="3141133" cy="1277273"/>
          </a:xfrm>
          <a:prstGeom prst="rect">
            <a:avLst/>
          </a:prstGeom>
        </p:spPr>
        <p:txBody>
          <a:bodyPr wrap="square">
            <a:spAutoFit/>
          </a:bodyPr>
          <a:lstStyle/>
          <a:p>
            <a:pPr lvl="0"/>
            <a:r>
              <a:rPr lang="nb-NO" sz="1600" dirty="0"/>
              <a:t>Storfekjøtt har 5 ganger så stort klimafotavtrykk som svin, og 7,5 ganger så stort som kylling</a:t>
            </a:r>
          </a:p>
          <a:p>
            <a:pPr lvl="0"/>
            <a:endParaRPr lang="nb-NO" dirty="0"/>
          </a:p>
          <a:p>
            <a:pPr lvl="0"/>
            <a:r>
              <a:rPr lang="nb-NO" sz="1100" dirty="0"/>
              <a:t>Kilde: Framtiden i våre hender</a:t>
            </a:r>
          </a:p>
        </p:txBody>
      </p:sp>
    </p:spTree>
    <p:extLst>
      <p:ext uri="{BB962C8B-B14F-4D97-AF65-F5344CB8AC3E}">
        <p14:creationId xmlns:p14="http://schemas.microsoft.com/office/powerpoint/2010/main" val="2187749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Klimafotavtrykk: Fredrikstad kommune</a:t>
            </a:r>
          </a:p>
        </p:txBody>
      </p:sp>
      <p:pic>
        <p:nvPicPr>
          <p:cNvPr id="4" name="Bilde 3"/>
          <p:cNvPicPr/>
          <p:nvPr/>
        </p:nvPicPr>
        <p:blipFill>
          <a:blip r:embed="rId3"/>
          <a:stretch>
            <a:fillRect/>
          </a:stretch>
        </p:blipFill>
        <p:spPr>
          <a:xfrm>
            <a:off x="4862146" y="1727965"/>
            <a:ext cx="3708009" cy="2683281"/>
          </a:xfrm>
          <a:prstGeom prst="rect">
            <a:avLst/>
          </a:prstGeom>
        </p:spPr>
      </p:pic>
      <p:pic>
        <p:nvPicPr>
          <p:cNvPr id="5" name="Bilde 4"/>
          <p:cNvPicPr/>
          <p:nvPr/>
        </p:nvPicPr>
        <p:blipFill>
          <a:blip r:embed="rId4"/>
          <a:stretch>
            <a:fillRect/>
          </a:stretch>
        </p:blipFill>
        <p:spPr>
          <a:xfrm>
            <a:off x="538221" y="1727965"/>
            <a:ext cx="3606881" cy="2723846"/>
          </a:xfrm>
          <a:prstGeom prst="rect">
            <a:avLst/>
          </a:prstGeom>
        </p:spPr>
      </p:pic>
      <p:cxnSp>
        <p:nvCxnSpPr>
          <p:cNvPr id="8" name="Rett linje 7"/>
          <p:cNvCxnSpPr/>
          <p:nvPr/>
        </p:nvCxnSpPr>
        <p:spPr>
          <a:xfrm>
            <a:off x="4436534" y="1388533"/>
            <a:ext cx="0" cy="36491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157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Klimafotavtrykk: Fredrikstad kommune</a:t>
            </a:r>
          </a:p>
        </p:txBody>
      </p:sp>
      <p:graphicFrame>
        <p:nvGraphicFramePr>
          <p:cNvPr id="10" name="Diagram 9"/>
          <p:cNvGraphicFramePr/>
          <p:nvPr>
            <p:extLst/>
          </p:nvPr>
        </p:nvGraphicFramePr>
        <p:xfrm>
          <a:off x="4765431" y="1371600"/>
          <a:ext cx="3691829" cy="316523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Sylinder 10"/>
          <p:cNvSpPr txBox="1"/>
          <p:nvPr/>
        </p:nvSpPr>
        <p:spPr>
          <a:xfrm>
            <a:off x="5354516" y="4528038"/>
            <a:ext cx="1939955" cy="507831"/>
          </a:xfrm>
          <a:prstGeom prst="rect">
            <a:avLst/>
          </a:prstGeom>
          <a:noFill/>
        </p:spPr>
        <p:txBody>
          <a:bodyPr wrap="none" rtlCol="0">
            <a:spAutoFit/>
          </a:bodyPr>
          <a:lstStyle/>
          <a:p>
            <a:r>
              <a:rPr lang="nb-NO" sz="900" b="1" dirty="0"/>
              <a:t>Sykehjem og kommunekjøkken</a:t>
            </a:r>
            <a:r>
              <a:rPr lang="nb-NO" sz="900" dirty="0"/>
              <a:t>, </a:t>
            </a:r>
          </a:p>
          <a:p>
            <a:r>
              <a:rPr lang="nb-NO" sz="900" dirty="0"/>
              <a:t>inkludert mat som leveres til</a:t>
            </a:r>
          </a:p>
          <a:p>
            <a:r>
              <a:rPr lang="nb-NO" sz="900" dirty="0"/>
              <a:t> hjemmeboende eldre</a:t>
            </a:r>
          </a:p>
        </p:txBody>
      </p:sp>
      <p:sp>
        <p:nvSpPr>
          <p:cNvPr id="12" name="TekstSylinder 11"/>
          <p:cNvSpPr txBox="1"/>
          <p:nvPr/>
        </p:nvSpPr>
        <p:spPr>
          <a:xfrm>
            <a:off x="3241450" y="2769549"/>
            <a:ext cx="1936749" cy="369332"/>
          </a:xfrm>
          <a:prstGeom prst="rect">
            <a:avLst/>
          </a:prstGeom>
          <a:noFill/>
        </p:spPr>
        <p:txBody>
          <a:bodyPr wrap="none" rtlCol="0">
            <a:spAutoFit/>
          </a:bodyPr>
          <a:lstStyle/>
          <a:p>
            <a:r>
              <a:rPr lang="nb-NO" sz="900" b="1" dirty="0"/>
              <a:t>Mat, vaskeri og praktisk bistand</a:t>
            </a:r>
            <a:r>
              <a:rPr lang="nb-NO" sz="900" dirty="0"/>
              <a:t>,</a:t>
            </a:r>
          </a:p>
          <a:p>
            <a:r>
              <a:rPr lang="nb-NO" sz="900" dirty="0"/>
              <a:t>inkludert kantiner og catering</a:t>
            </a:r>
          </a:p>
        </p:txBody>
      </p:sp>
      <p:sp>
        <p:nvSpPr>
          <p:cNvPr id="14" name="TekstSylinder 13"/>
          <p:cNvSpPr txBox="1"/>
          <p:nvPr/>
        </p:nvSpPr>
        <p:spPr>
          <a:xfrm>
            <a:off x="4770863" y="1300144"/>
            <a:ext cx="1553630" cy="230832"/>
          </a:xfrm>
          <a:prstGeom prst="rect">
            <a:avLst/>
          </a:prstGeom>
          <a:noFill/>
        </p:spPr>
        <p:txBody>
          <a:bodyPr wrap="none" rtlCol="0">
            <a:spAutoFit/>
          </a:bodyPr>
          <a:lstStyle/>
          <a:p>
            <a:r>
              <a:rPr lang="nb-NO" sz="900" b="1" dirty="0"/>
              <a:t>Resterende virksomheter</a:t>
            </a:r>
          </a:p>
        </p:txBody>
      </p:sp>
      <p:sp>
        <p:nvSpPr>
          <p:cNvPr id="15" name="TekstSylinder 14"/>
          <p:cNvSpPr txBox="1"/>
          <p:nvPr/>
        </p:nvSpPr>
        <p:spPr>
          <a:xfrm>
            <a:off x="7813450" y="1960629"/>
            <a:ext cx="521297" cy="230832"/>
          </a:xfrm>
          <a:prstGeom prst="rect">
            <a:avLst/>
          </a:prstGeom>
          <a:noFill/>
        </p:spPr>
        <p:txBody>
          <a:bodyPr wrap="none" rtlCol="0">
            <a:spAutoFit/>
          </a:bodyPr>
          <a:lstStyle/>
          <a:p>
            <a:r>
              <a:rPr lang="nb-NO" sz="900" b="1" dirty="0"/>
              <a:t>Skoler</a:t>
            </a:r>
          </a:p>
        </p:txBody>
      </p:sp>
      <p:sp>
        <p:nvSpPr>
          <p:cNvPr id="16" name="TekstSylinder 15"/>
          <p:cNvSpPr txBox="1"/>
          <p:nvPr/>
        </p:nvSpPr>
        <p:spPr>
          <a:xfrm>
            <a:off x="6817729" y="1300144"/>
            <a:ext cx="801823" cy="230832"/>
          </a:xfrm>
          <a:prstGeom prst="rect">
            <a:avLst/>
          </a:prstGeom>
          <a:noFill/>
        </p:spPr>
        <p:txBody>
          <a:bodyPr wrap="none" rtlCol="0">
            <a:spAutoFit/>
          </a:bodyPr>
          <a:lstStyle/>
          <a:p>
            <a:r>
              <a:rPr lang="nb-NO" sz="900" b="1" dirty="0"/>
              <a:t>Barnehager</a:t>
            </a:r>
          </a:p>
        </p:txBody>
      </p:sp>
      <p:sp>
        <p:nvSpPr>
          <p:cNvPr id="17" name="Rektangel 16"/>
          <p:cNvSpPr/>
          <p:nvPr/>
        </p:nvSpPr>
        <p:spPr>
          <a:xfrm>
            <a:off x="456223" y="1645119"/>
            <a:ext cx="3069167" cy="1323439"/>
          </a:xfrm>
          <a:prstGeom prst="rect">
            <a:avLst/>
          </a:prstGeom>
        </p:spPr>
        <p:txBody>
          <a:bodyPr wrap="square">
            <a:spAutoFit/>
          </a:bodyPr>
          <a:lstStyle/>
          <a:p>
            <a:r>
              <a:rPr lang="nb-NO" sz="1600" dirty="0">
                <a:ea typeface="Calibri" panose="020F0502020204030204" pitchFamily="34" charset="0"/>
                <a:cs typeface="Times New Roman" panose="02020603050405020304" pitchFamily="18" charset="0"/>
              </a:rPr>
              <a:t>Fordeling av klimafotavtrykket fra matinnkjøp i ulike virksomhetskategorier </a:t>
            </a:r>
          </a:p>
          <a:p>
            <a:endParaRPr lang="nb-NO" sz="1600" dirty="0">
              <a:cs typeface="Times New Roman" panose="02020603050405020304" pitchFamily="18" charset="0"/>
            </a:endParaRPr>
          </a:p>
          <a:p>
            <a:endParaRPr lang="nb-NO" sz="1600" dirty="0">
              <a:cs typeface="Times New Roman" panose="02020603050405020304" pitchFamily="18" charset="0"/>
            </a:endParaRPr>
          </a:p>
        </p:txBody>
      </p:sp>
      <p:pic>
        <p:nvPicPr>
          <p:cNvPr id="13" name="Bilde 12"/>
          <p:cNvPicPr>
            <a:picLocks noChangeAspect="1"/>
          </p:cNvPicPr>
          <p:nvPr/>
        </p:nvPicPr>
        <p:blipFill>
          <a:blip r:embed="rId4"/>
          <a:stretch>
            <a:fillRect/>
          </a:stretch>
        </p:blipFill>
        <p:spPr>
          <a:xfrm>
            <a:off x="565313" y="3733510"/>
            <a:ext cx="329745" cy="329745"/>
          </a:xfrm>
          <a:prstGeom prst="rect">
            <a:avLst/>
          </a:prstGeom>
        </p:spPr>
      </p:pic>
      <p:sp>
        <p:nvSpPr>
          <p:cNvPr id="3" name="Rektangel 2"/>
          <p:cNvSpPr/>
          <p:nvPr/>
        </p:nvSpPr>
        <p:spPr>
          <a:xfrm>
            <a:off x="456223" y="3359774"/>
            <a:ext cx="3178257" cy="1261884"/>
          </a:xfrm>
          <a:prstGeom prst="rect">
            <a:avLst/>
          </a:prstGeom>
        </p:spPr>
        <p:txBody>
          <a:bodyPr wrap="square">
            <a:spAutoFit/>
          </a:bodyPr>
          <a:lstStyle/>
          <a:p>
            <a:r>
              <a:rPr lang="nb-NO" sz="1600" b="1" dirty="0">
                <a:solidFill>
                  <a:srgbClr val="007268"/>
                </a:solidFill>
              </a:rPr>
              <a:t>Størst potensial</a:t>
            </a:r>
            <a:endParaRPr lang="nb-NO" sz="1600" dirty="0">
              <a:cs typeface="Times New Roman" panose="02020603050405020304" pitchFamily="18" charset="0"/>
            </a:endParaRPr>
          </a:p>
          <a:p>
            <a:endParaRPr lang="nb-NO" sz="1200" dirty="0"/>
          </a:p>
          <a:p>
            <a:r>
              <a:rPr lang="nb-NO" sz="1200" dirty="0"/>
              <a:t>	sykehjem og i hjemlevering til eldre</a:t>
            </a:r>
          </a:p>
          <a:p>
            <a:endParaRPr lang="nb-NO" sz="1200" dirty="0"/>
          </a:p>
          <a:p>
            <a:endParaRPr lang="nb-NO" sz="1200" dirty="0"/>
          </a:p>
          <a:p>
            <a:r>
              <a:rPr lang="nb-NO" sz="1200" dirty="0"/>
              <a:t>	skoler og barnehager </a:t>
            </a:r>
          </a:p>
        </p:txBody>
      </p:sp>
      <p:pic>
        <p:nvPicPr>
          <p:cNvPr id="18" name="Bilde 17"/>
          <p:cNvPicPr>
            <a:picLocks noChangeAspect="1"/>
          </p:cNvPicPr>
          <p:nvPr/>
        </p:nvPicPr>
        <p:blipFill>
          <a:blip r:embed="rId4"/>
          <a:stretch>
            <a:fillRect/>
          </a:stretch>
        </p:blipFill>
        <p:spPr>
          <a:xfrm>
            <a:off x="576714" y="4279625"/>
            <a:ext cx="329745" cy="329745"/>
          </a:xfrm>
          <a:prstGeom prst="rect">
            <a:avLst/>
          </a:prstGeom>
        </p:spPr>
      </p:pic>
    </p:spTree>
    <p:extLst>
      <p:ext uri="{BB962C8B-B14F-4D97-AF65-F5344CB8AC3E}">
        <p14:creationId xmlns:p14="http://schemas.microsoft.com/office/powerpoint/2010/main" val="3522524113"/>
      </p:ext>
    </p:extLst>
  </p:cSld>
  <p:clrMapOvr>
    <a:masterClrMapping/>
  </p:clrMapOvr>
</p:sld>
</file>

<file path=ppt/theme/theme1.xml><?xml version="1.0" encoding="utf-8"?>
<a:theme xmlns:a="http://schemas.openxmlformats.org/drawingml/2006/main" name="Office-tema">
  <a:themeElements>
    <a:clrScheme name="Miljødirektoratet">
      <a:dk1>
        <a:sysClr val="windowText" lastClr="000000"/>
      </a:dk1>
      <a:lt1>
        <a:sysClr val="window" lastClr="FFFFFF"/>
      </a:lt1>
      <a:dk2>
        <a:srgbClr val="006964"/>
      </a:dk2>
      <a:lt2>
        <a:srgbClr val="FF7D00"/>
      </a:lt2>
      <a:accent1>
        <a:srgbClr val="006964"/>
      </a:accent1>
      <a:accent2>
        <a:srgbClr val="FF7D00"/>
      </a:accent2>
      <a:accent3>
        <a:srgbClr val="746B93"/>
      </a:accent3>
      <a:accent4>
        <a:srgbClr val="8B9742"/>
      </a:accent4>
      <a:accent5>
        <a:srgbClr val="A57082"/>
      </a:accent5>
      <a:accent6>
        <a:srgbClr val="D4A504"/>
      </a:accent6>
      <a:hlink>
        <a:srgbClr val="2B6EAA"/>
      </a:hlink>
      <a:folHlink>
        <a:srgbClr val="2B6EAA"/>
      </a:folHlink>
    </a:clrScheme>
    <a:fontScheme name="Miljødirektoratet">
      <a:majorFont>
        <a:latin typeface="Palatino Linotype"/>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mal_024" id="{15D44EB5-213C-4FE6-94B6-F2E51B5AB0A9}" vid="{C1625D3E-3D36-4B67-B8A9-47FD9ED63BA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iljødirektoratet Dokument" ma:contentTypeID="0x010100D14BD004BF1C4459B890F3727F09258000D9FE3637A52F3845895C8D4B4384DE5E" ma:contentTypeVersion="4" ma:contentTypeDescription="Opprett et nytt dokument. " ma:contentTypeScope="" ma:versionID="74cc6b3e3d369c042c4a35a5ac02d7d1">
  <xsd:schema xmlns:xsd="http://www.w3.org/2001/XMLSchema" xmlns:xs="http://www.w3.org/2001/XMLSchema" xmlns:p="http://schemas.microsoft.com/office/2006/metadata/properties" xmlns:ns2="99b93dda-0db1-4804-bcd9-79ac3408f7b3" targetNamespace="http://schemas.microsoft.com/office/2006/metadata/properties" ma:root="true" ma:fieldsID="3e627d414ea0758b13fe8126d9d6cda6" ns2:_="">
    <xsd:import namespace="99b93dda-0db1-4804-bcd9-79ac3408f7b3"/>
    <xsd:element name="properties">
      <xsd:complexType>
        <xsd:sequence>
          <xsd:element name="documentManagement">
            <xsd:complexType>
              <xsd:all>
                <xsd:element ref="ns2:gdc15e87e6184dc285cecc59dfe3e409" minOccurs="0"/>
                <xsd:element ref="ns2:TaxCatchAll" minOccurs="0"/>
                <xsd:element ref="ns2:TaxCatchAllLabel" minOccurs="0"/>
                <xsd:element ref="ns2:a707137999d24c5390df78a72943486a" minOccurs="0"/>
                <xsd:element ref="ns2:AvtaltDat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b93dda-0db1-4804-bcd9-79ac3408f7b3" elementFormDefault="qualified">
    <xsd:import namespace="http://schemas.microsoft.com/office/2006/documentManagement/types"/>
    <xsd:import namespace="http://schemas.microsoft.com/office/infopath/2007/PartnerControls"/>
    <xsd:element name="gdc15e87e6184dc285cecc59dfe3e409" ma:index="8" nillable="true" ma:taxonomy="true" ma:internalName="gdc15e87e6184dc285cecc59dfe3e409" ma:taxonomyFieldName="Dokumentkategori" ma:displayName="Dokumentkategori" ma:default="" ma:fieldId="{0dc15e87-e618-4dc2-85ce-cc59dfe3e409}" ma:taxonomyMulti="true" ma:sspId="f3010fb3-0ead-40f9-8418-3186255a05f9" ma:termSetId="53e1fc6a-97c5-4630-8402-445232887b95" ma:anchorId="00000000-0000-0000-0000-000000000000" ma:open="true" ma:isKeyword="false">
      <xsd:complexType>
        <xsd:sequence>
          <xsd:element ref="pc:Terms" minOccurs="0" maxOccurs="1"/>
        </xsd:sequence>
      </xsd:complexType>
    </xsd:element>
    <xsd:element name="TaxCatchAll" ma:index="9" nillable="true" ma:displayName="Taxonomy Catch All Column" ma:hidden="true" ma:list="{00435165-b5ac-474f-8f70-ebeb98807cfb}" ma:internalName="TaxCatchAll" ma:showField="CatchAllData" ma:web="8a553847-f73d-4fdc-b549-30cedab50eb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00435165-b5ac-474f-8f70-ebeb98807cfb}" ma:internalName="TaxCatchAllLabel" ma:readOnly="true" ma:showField="CatchAllDataLabel" ma:web="8a553847-f73d-4fdc-b549-30cedab50ebf">
      <xsd:complexType>
        <xsd:complexContent>
          <xsd:extension base="dms:MultiChoiceLookup">
            <xsd:sequence>
              <xsd:element name="Value" type="dms:Lookup" maxOccurs="unbounded" minOccurs="0" nillable="true"/>
            </xsd:sequence>
          </xsd:extension>
        </xsd:complexContent>
      </xsd:complexType>
    </xsd:element>
    <xsd:element name="a707137999d24c5390df78a72943486a" ma:index="12" nillable="true" ma:taxonomy="true" ma:internalName="a707137999d24c5390df78a72943486a" ma:taxonomyFieldName="Stikkord" ma:displayName="Stikkord" ma:readOnly="false" ma:default="" ma:fieldId="{a7071379-99d2-4c53-90df-78a72943486a}" ma:taxonomyMulti="true" ma:sspId="f3010fb3-0ead-40f9-8418-3186255a05f9" ma:termSetId="5b9839b4-4137-4aaf-bfa7-b3e208cd477c" ma:anchorId="00000000-0000-0000-0000-000000000000" ma:open="true" ma:isKeyword="false">
      <xsd:complexType>
        <xsd:sequence>
          <xsd:element ref="pc:Terms" minOccurs="0" maxOccurs="1"/>
        </xsd:sequence>
      </xsd:complexType>
    </xsd:element>
    <xsd:element name="AvtaltDato" ma:index="14" nillable="true" ma:displayName="Avtalt dato" ma:format="DateOnly" ma:indexed="true" ma:internalName="AvtaltDato" ma:readOnly="fals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707137999d24c5390df78a72943486a xmlns="99b93dda-0db1-4804-bcd9-79ac3408f7b3">
      <Terms xmlns="http://schemas.microsoft.com/office/infopath/2007/PartnerControls"/>
    </a707137999d24c5390df78a72943486a>
    <gdc15e87e6184dc285cecc59dfe3e409 xmlns="99b93dda-0db1-4804-bcd9-79ac3408f7b3">
      <Terms xmlns="http://schemas.microsoft.com/office/infopath/2007/PartnerControls"/>
    </gdc15e87e6184dc285cecc59dfe3e409>
    <AvtaltDato xmlns="99b93dda-0db1-4804-bcd9-79ac3408f7b3" xsi:nil="true"/>
    <TaxCatchAll xmlns="99b93dda-0db1-4804-bcd9-79ac3408f7b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f3010fb3-0ead-40f9-8418-3186255a05f9" ContentTypeId="0x010100D14BD004BF1C4459B890F3727F092580" PreviousValue="false"/>
</file>

<file path=customXml/itemProps1.xml><?xml version="1.0" encoding="utf-8"?>
<ds:datastoreItem xmlns:ds="http://schemas.openxmlformats.org/officeDocument/2006/customXml" ds:itemID="{24F6835E-79A0-41FD-BC61-051736853EA0}"/>
</file>

<file path=customXml/itemProps2.xml><?xml version="1.0" encoding="utf-8"?>
<ds:datastoreItem xmlns:ds="http://schemas.openxmlformats.org/officeDocument/2006/customXml" ds:itemID="{6D3FB18D-1467-43ED-BA88-56F2961C823F}">
  <ds:schemaRefs>
    <ds:schemaRef ds:uri="http://schemas.microsoft.com/office/2006/metadata/properties"/>
    <ds:schemaRef ds:uri="http://schemas.microsoft.com/office/infopath/2007/PartnerControls"/>
    <ds:schemaRef ds:uri="99b93dda-0db1-4804-bcd9-79ac3408f7b3"/>
  </ds:schemaRefs>
</ds:datastoreItem>
</file>

<file path=customXml/itemProps3.xml><?xml version="1.0" encoding="utf-8"?>
<ds:datastoreItem xmlns:ds="http://schemas.openxmlformats.org/officeDocument/2006/customXml" ds:itemID="{49777048-CFBA-4FEB-A31F-BFC0CC2DA970}">
  <ds:schemaRefs>
    <ds:schemaRef ds:uri="http://schemas.microsoft.com/sharepoint/v3/contenttype/forms"/>
  </ds:schemaRefs>
</ds:datastoreItem>
</file>

<file path=customXml/itemProps4.xml><?xml version="1.0" encoding="utf-8"?>
<ds:datastoreItem xmlns:ds="http://schemas.openxmlformats.org/officeDocument/2006/customXml" ds:itemID="{1A274472-D343-4893-81C7-B77B84886FD1}">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2594</Words>
  <Application>Microsoft Office PowerPoint</Application>
  <PresentationFormat>Skjermfremvisning (16:9)</PresentationFormat>
  <Paragraphs>303</Paragraphs>
  <Slides>25</Slides>
  <Notes>22</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25</vt:i4>
      </vt:variant>
    </vt:vector>
  </HeadingPairs>
  <TitlesOfParts>
    <vt:vector size="35" baseType="lpstr">
      <vt:lpstr>Arial</vt:lpstr>
      <vt:lpstr>Calibri</vt:lpstr>
      <vt:lpstr>Open Sans</vt:lpstr>
      <vt:lpstr>Palatino</vt:lpstr>
      <vt:lpstr>Palatino Linotype</vt:lpstr>
      <vt:lpstr>Symbol</vt:lpstr>
      <vt:lpstr>Times New Roman</vt:lpstr>
      <vt:lpstr>Trebuchet MS</vt:lpstr>
      <vt:lpstr>Wingdings</vt:lpstr>
      <vt:lpstr>Office-tema</vt:lpstr>
      <vt:lpstr>Matsvinn og klimavennlig mat </vt:lpstr>
      <vt:lpstr>Hva er matsvinn?</vt:lpstr>
      <vt:lpstr>Hva er klimavennlig mat?</vt:lpstr>
      <vt:lpstr>Matsvinn i Norge</vt:lpstr>
      <vt:lpstr>Matsvinn i Norge</vt:lpstr>
      <vt:lpstr>Klimavennlig mat</vt:lpstr>
      <vt:lpstr>Klimavennlig mat</vt:lpstr>
      <vt:lpstr>Klimafotavtrykk: Fredrikstad kommune</vt:lpstr>
      <vt:lpstr>Klimafotavtrykk: Fredrikstad kommune</vt:lpstr>
      <vt:lpstr>Klimamål og lovverk</vt:lpstr>
      <vt:lpstr>Globale klimamål</vt:lpstr>
      <vt:lpstr>Nasjonale klimaforpliktelser</vt:lpstr>
      <vt:lpstr>Offentlige anskaffelser</vt:lpstr>
      <vt:lpstr>Tiltak mot matsvinn lønner seg</vt:lpstr>
      <vt:lpstr>Fordeler med arbeid med klimavennlig mat og redusert matsvinn</vt:lpstr>
      <vt:lpstr>Fordeler med arbeid med klimavennlig mat og redusert matsvinn</vt:lpstr>
      <vt:lpstr>Hvilke tiltak kan kommunene gjøre?</vt:lpstr>
      <vt:lpstr>Hvilke tiltak kan kommunene gjøre?</vt:lpstr>
      <vt:lpstr>Hva kan kommunen gjøre i egen drift?</vt:lpstr>
      <vt:lpstr>Kartlegge situasjonen i egen drift</vt:lpstr>
      <vt:lpstr>Tiltak rettet mot egen drift</vt:lpstr>
      <vt:lpstr>Tiltak rettet mot innbyggere og næringsliv</vt:lpstr>
      <vt:lpstr>Hvordan forankre arbeid med mat og matsvinn i kommunen</vt:lpstr>
      <vt:lpstr>Hvordan forankre arbeid med mat og matsvinn i kommunen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2018-10-16T07:35:55Z</dcterms:created>
  <dcterms:modified xsi:type="dcterms:W3CDTF">2018-11-14T13:23:46Z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tikkord">
    <vt:lpwstr/>
  </property>
  <property fmtid="{D5CDD505-2E9C-101B-9397-08002B2CF9AE}" pid="3" name="ContentTypeId">
    <vt:lpwstr>0x010100D14BD004BF1C4459B890F3727F09258000D9FE3637A52F3845895C8D4B4384DE5E</vt:lpwstr>
  </property>
  <property fmtid="{D5CDD505-2E9C-101B-9397-08002B2CF9AE}" pid="4" name="Dokumentkategori">
    <vt:lpwstr/>
  </property>
</Properties>
</file>