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477" r:id="rId3"/>
    <p:sldId id="571" r:id="rId4"/>
    <p:sldId id="527" r:id="rId5"/>
    <p:sldId id="573" r:id="rId6"/>
    <p:sldId id="574" r:id="rId7"/>
    <p:sldId id="347" r:id="rId8"/>
  </p:sldIdLst>
  <p:sldSz cx="12192000" cy="6858000"/>
  <p:notesSz cx="6858000" cy="9144000"/>
  <p:defaultTextStyle>
    <a:defPPr>
      <a:defRPr lang="en-US"/>
    </a:defPPr>
    <a:lvl1pPr marL="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56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132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697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263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2829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395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599960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526" algn="l" defTabSz="228566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4F0DE"/>
    <a:srgbClr val="000000"/>
    <a:srgbClr val="30FFA3"/>
    <a:srgbClr val="3FEFDD"/>
    <a:srgbClr val="060456"/>
    <a:srgbClr val="3207AA"/>
    <a:srgbClr val="FF5959"/>
    <a:srgbClr val="C7FFE0"/>
    <a:srgbClr val="E2FFFC"/>
    <a:srgbClr val="B9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047221-3D0A-E444-8D1F-D64E151F4EEC}" v="35" dt="2021-03-15T16:26:30.048"/>
    <p1510:client id="{3C5C3AC5-32BE-BAE7-D275-8B634E9AFF35}" v="846" dt="2021-03-15T21:33:48.774"/>
    <p1510:client id="{BED10221-9F8B-4250-8FBA-E052E944476D}" v="71" dt="2021-03-15T21:36:18.8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4"/>
    <p:restoredTop sz="94643"/>
  </p:normalViewPr>
  <p:slideViewPr>
    <p:cSldViewPr snapToGrid="0">
      <p:cViewPr varScale="1">
        <p:scale>
          <a:sx n="62" d="100"/>
          <a:sy n="62" d="100"/>
        </p:scale>
        <p:origin x="64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02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0A5C01-DCB4-474F-BE13-8F94B763C7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037A-5C6D-4D6A-891F-674A5A45400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86C3C-722F-4349-8685-24DF671A79CB}" type="datetimeFigureOut">
              <a:rPr lang="en-US" smtClean="0"/>
              <a:t>3/16/2021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3F6989-2CD7-464B-A620-B35F745B62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F009A1-2051-4911-9985-BFBEC548875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6934D4-B6A1-40F5-A603-2DD363CBE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78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5D9F43-64A9-4A62-B430-F148DD714787}" type="datetimeFigureOut">
              <a:rPr lang="nb-NO" smtClean="0"/>
              <a:t>16.03.2021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C075F2-2622-4E86-8C25-29A6D05C357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038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solidFill>
          <a:srgbClr val="320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/>
              <a:t>Presentasjonstittel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FEFDD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US"/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FD22D0D4-5E57-4588-90FF-1A42A3AABE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3966" y="5678093"/>
            <a:ext cx="9071583" cy="665557"/>
          </a:xfrm>
          <a:prstGeom prst="rect">
            <a:avLst/>
          </a:prstGeom>
        </p:spPr>
        <p:txBody>
          <a:bodyPr/>
          <a:lstStyle>
            <a:lvl1pPr>
              <a:defRPr cap="all" spc="130" baseline="0"/>
            </a:lvl1pPr>
          </a:lstStyle>
          <a:p>
            <a:fld id="{13665DBF-9772-4AF9-82E6-46D135327CB2}" type="datetime4">
              <a:rPr lang="nb-NO" smtClean="0"/>
              <a:pPr/>
              <a:t>16. mars 2021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241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9187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ligg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5303735" y="1756613"/>
            <a:ext cx="5975334" cy="4151952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186085" y="1644205"/>
            <a:ext cx="5975334" cy="415195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66852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var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6" y="540265"/>
            <a:ext cx="5170919" cy="8795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6" y="1952399"/>
            <a:ext cx="5170919" cy="3962389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1364753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stående bilde ka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5171231" cy="8795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5171231" cy="3962389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366591B1-68F6-4923-9883-FCA8A803A2FB}"/>
              </a:ext>
            </a:extLst>
          </p:cNvPr>
          <p:cNvSpPr/>
          <p:nvPr userDrawn="1"/>
        </p:nvSpPr>
        <p:spPr>
          <a:xfrm>
            <a:off x="7121818" y="838297"/>
            <a:ext cx="4157251" cy="5189820"/>
          </a:xfrm>
          <a:prstGeom prst="rect">
            <a:avLst/>
          </a:prstGeom>
          <a:solidFill>
            <a:srgbClr val="64F0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B1F0BDAA-41BA-4525-B867-6E2F0ED8F29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004168" y="727317"/>
            <a:ext cx="4157251" cy="518982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2126185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30BDAA54-4E48-41E3-9CF3-34BC873B9687}"/>
              </a:ext>
            </a:extLst>
          </p:cNvPr>
          <p:cNvSpPr/>
          <p:nvPr userDrawn="1"/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rgbClr val="E2FF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450"/>
          </a:p>
        </p:txBody>
      </p:sp>
      <p:sp>
        <p:nvSpPr>
          <p:cNvPr id="8" name="Plassholder for diagram 7">
            <a:extLst>
              <a:ext uri="{FF2B5EF4-FFF2-40B4-BE49-F238E27FC236}">
                <a16:creationId xmlns:a16="http://schemas.microsoft.com/office/drawing/2014/main" id="{AB8FEA4C-4F85-4444-9512-8A1D27491CC9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096002" y="540607"/>
            <a:ext cx="5320405" cy="5374309"/>
          </a:xfrm>
        </p:spPr>
        <p:txBody>
          <a:bodyPr/>
          <a:lstStyle/>
          <a:p>
            <a:r>
              <a:rPr lang="nb-NO"/>
              <a:t>Klikk ikonet for å legge til et diagram</a:t>
            </a:r>
          </a:p>
        </p:txBody>
      </p:sp>
    </p:spTree>
    <p:extLst>
      <p:ext uri="{BB962C8B-B14F-4D97-AF65-F5344CB8AC3E}">
        <p14:creationId xmlns:p14="http://schemas.microsoft.com/office/powerpoint/2010/main" val="32462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3870318" cy="8795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9"/>
            <a:ext cx="3870318" cy="3962389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D43551AD-401B-45C0-B760-897789E381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33504" y="0"/>
            <a:ext cx="6858496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lIns="91440" tIns="45720" rIns="91440" bIns="45720"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003C39E7-8484-44A6-8917-006E61D6FC7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24116" y="576431"/>
            <a:ext cx="1533217" cy="42673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solidFill>
                  <a:srgbClr val="000000"/>
                </a:solidFill>
              </a:defRPr>
            </a:lvl1pPr>
            <a:lvl2pPr>
              <a:defRPr sz="100">
                <a:solidFill>
                  <a:srgbClr val="000000"/>
                </a:solidFill>
              </a:defRPr>
            </a:lvl2pPr>
            <a:lvl3pPr>
              <a:defRPr sz="100">
                <a:solidFill>
                  <a:srgbClr val="000000"/>
                </a:solidFill>
              </a:defRPr>
            </a:lvl3pPr>
            <a:lvl4pPr>
              <a:defRPr sz="100">
                <a:solidFill>
                  <a:srgbClr val="000000"/>
                </a:solidFill>
              </a:defRPr>
            </a:lvl4pPr>
            <a:lvl5pPr>
              <a:defRPr sz="100">
                <a:solidFill>
                  <a:srgbClr val="000000"/>
                </a:solidFill>
              </a:defRPr>
            </a:lvl5pPr>
          </a:lstStyle>
          <a:p>
            <a:pPr lvl="0"/>
            <a:r>
              <a:rPr lang="nb-NO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5954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2E68BBD8-74C5-4F5B-92A1-9A28800C655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A7BE5A7-534A-491E-A7B4-C92D1F10D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10115798" cy="3991890"/>
          </a:xfrm>
        </p:spPr>
        <p:txBody>
          <a:bodyPr/>
          <a:lstStyle>
            <a:lvl1pPr marL="279056" indent="-270054"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 marL="540108" indent="-252050"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2pPr>
            <a:lvl3pPr marL="837167" indent="-243049">
              <a:buFontTx/>
              <a:buBlip>
                <a:blip r:embed="rId5"/>
              </a:buBlip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FAB33A3-D96B-4A0C-A706-82514383F44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717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mørk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 descr="Et bilde som inneholder utendørs, vann, himmel, natur&#10;&#10;Beskrivelse som er generert med svært høy visshet">
            <a:extLst>
              <a:ext uri="{FF2B5EF4-FFF2-40B4-BE49-F238E27FC236}">
                <a16:creationId xmlns:a16="http://schemas.microsoft.com/office/drawing/2014/main" id="{02EE8A0F-B86E-4F1C-B63B-96C9AE2C66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B40A2E4-C616-4BB3-8784-1516527E5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337033E-B465-47FA-B4A7-D8DBB50C71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5798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31106" indent="-252050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864173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Nivå 1</a:t>
            </a:r>
          </a:p>
          <a:p>
            <a:pPr lvl="1"/>
            <a:r>
              <a:rPr lang="nb-NO"/>
              <a:t>Nivå 2</a:t>
            </a:r>
          </a:p>
          <a:p>
            <a:pPr lvl="2"/>
            <a:r>
              <a:rPr lang="nb-NO"/>
              <a:t>Nivå 3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54C6D80-8829-4D0D-8373-A4F8A76D3B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2295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F2FBB670-5083-47CC-BC95-2FA8319808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2D5103A-E3E7-4190-8F70-7E79C0190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1535" y="1952398"/>
            <a:ext cx="8021803" cy="399189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219F514A-7443-4CE4-A971-D865B79C30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1703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krunnsbilde lyst nummerert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Et bilde som inneholder himmel&#10;&#10;Beskrivelse som er generert med høy visshet">
            <a:extLst>
              <a:ext uri="{FF2B5EF4-FFF2-40B4-BE49-F238E27FC236}">
                <a16:creationId xmlns:a16="http://schemas.microsoft.com/office/drawing/2014/main" id="{0AB030F8-FACA-40D4-9356-AA72C8C9F7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C87DACE-ABCF-48A0-B47D-799AAF42D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112172A-ABC4-4BB3-9809-C1ED9D33E3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8021803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/>
              <a:t>Nivå 1</a:t>
            </a:r>
          </a:p>
          <a:p>
            <a:pPr lvl="1"/>
            <a:r>
              <a:rPr lang="nb-NO"/>
              <a:t>Nivå 2</a:t>
            </a:r>
          </a:p>
          <a:p>
            <a:pPr lvl="2"/>
            <a:r>
              <a:rPr lang="nb-NO"/>
              <a:t>Nivå 3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B82ECAE-7B7F-45AA-A118-5FD971EC6F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56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pittelskille mø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/>
              <a:t>Mellomsidetittel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30FFA3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C9EB822-E864-4129-8632-8D9ED507EA1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434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m/ kontaktinforma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tekst 10">
            <a:extLst>
              <a:ext uri="{FF2B5EF4-FFF2-40B4-BE49-F238E27FC236}">
                <a16:creationId xmlns:a16="http://schemas.microsoft.com/office/drawing/2014/main" id="{8BAB11D8-3887-454C-B2E6-8ED13149E3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0857" y="5135924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/>
              <a:t>Web</a:t>
            </a:r>
          </a:p>
        </p:txBody>
      </p:sp>
      <p:sp>
        <p:nvSpPr>
          <p:cNvPr id="13" name="Plassholder for tekst 10">
            <a:extLst>
              <a:ext uri="{FF2B5EF4-FFF2-40B4-BE49-F238E27FC236}">
                <a16:creationId xmlns:a16="http://schemas.microsoft.com/office/drawing/2014/main" id="{76EAC3C8-5321-4FBD-85D5-9E9DA6D0E9C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90857" y="56122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/>
              <a:t>@Handle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4118490"/>
            <a:ext cx="5964895" cy="384765"/>
          </a:xfrm>
        </p:spPr>
        <p:txBody>
          <a:bodyPr>
            <a:spAutoFit/>
          </a:bodyPr>
          <a:lstStyle>
            <a:lvl1pPr marL="0" indent="0" algn="l">
              <a:buNone/>
              <a:defRPr sz="2501" b="1" cap="all" spc="220" baseline="0">
                <a:solidFill>
                  <a:srgbClr val="3FEFDD"/>
                </a:solidFill>
                <a:latin typeface="+mn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/>
              <a:t>Navn</a:t>
            </a:r>
            <a:r>
              <a:rPr lang="en-US"/>
              <a:t> </a:t>
            </a:r>
            <a:r>
              <a:rPr lang="nb-NO" noProof="0"/>
              <a:t>etternavn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pic>
        <p:nvPicPr>
          <p:cNvPr id="5" name="Bilde 4" descr="Et bilde som inneholder vindu&#10;&#10;Beskrivelse som er generert med høy visshet">
            <a:extLst>
              <a:ext uri="{FF2B5EF4-FFF2-40B4-BE49-F238E27FC236}">
                <a16:creationId xmlns:a16="http://schemas.microsoft.com/office/drawing/2014/main" id="{A7C137EE-2FE0-4B7C-8973-2BF93BD39CB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66" y="4699068"/>
            <a:ext cx="332276" cy="1310794"/>
          </a:xfrm>
          <a:prstGeom prst="rect">
            <a:avLst/>
          </a:prstGeom>
        </p:spPr>
      </p:pic>
      <p:sp>
        <p:nvSpPr>
          <p:cNvPr id="11" name="Plassholder for tekst 10">
            <a:extLst>
              <a:ext uri="{FF2B5EF4-FFF2-40B4-BE49-F238E27FC236}">
                <a16:creationId xmlns:a16="http://schemas.microsoft.com/office/drawing/2014/main" id="{0719F7F7-ABD3-43F0-8561-6093104CD9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490857" y="4663429"/>
            <a:ext cx="5951812" cy="384765"/>
          </a:xfrm>
          <a:prstGeom prst="rect">
            <a:avLst/>
          </a:prstGeom>
        </p:spPr>
        <p:txBody>
          <a:bodyPr lIns="0" tIns="0" rIns="0" bIns="0"/>
          <a:lstStyle>
            <a:lvl1pPr marL="9002" indent="0">
              <a:buNone/>
              <a:defRPr sz="2501">
                <a:solidFill>
                  <a:srgbClr val="64F0DE"/>
                </a:solidFill>
                <a:latin typeface="+mj-lt"/>
              </a:defRPr>
            </a:lvl1pPr>
          </a:lstStyle>
          <a:p>
            <a:pPr lvl="0"/>
            <a:r>
              <a:rPr lang="nb-NO"/>
              <a:t>E-post</a:t>
            </a:r>
          </a:p>
        </p:txBody>
      </p:sp>
    </p:spTree>
    <p:extLst>
      <p:ext uri="{BB962C8B-B14F-4D97-AF65-F5344CB8AC3E}">
        <p14:creationId xmlns:p14="http://schemas.microsoft.com/office/powerpoint/2010/main" val="132565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tning u/ kontaktinformasj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C5675A5-5C14-489D-9B37-0A1AB1A29F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2436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rt mørk">
    <p:bg>
      <p:bgPr>
        <a:solidFill>
          <a:srgbClr val="3207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7DA1C4E-E377-4199-ADEE-16A7F1A2D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4"/>
            <a:ext cx="4448023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2464FF0-E32B-40F1-BAE6-E569A59E1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1742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rt mø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F7DA1C4E-E377-4199-ADEE-16A7F1A2DA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4"/>
            <a:ext cx="4448023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2464FF0-E32B-40F1-BAE6-E569A59E16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094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Kart mørk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22464FF0-E32B-40F1-BAE6-E569A59E1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576856"/>
            <a:ext cx="4682347" cy="6281144"/>
          </a:xfrm>
          <a:prstGeom prst="rect">
            <a:avLst/>
          </a:prstGeom>
        </p:spPr>
      </p:pic>
      <p:pic>
        <p:nvPicPr>
          <p:cNvPr id="5" name="Bilde 7">
            <a:extLst>
              <a:ext uri="{FF2B5EF4-FFF2-40B4-BE49-F238E27FC236}">
                <a16:creationId xmlns:a16="http://schemas.microsoft.com/office/drawing/2014/main" id="{0676393C-057E-41F6-94E6-3700533BCD1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3"/>
            <a:ext cx="4447136" cy="6034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6822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t ly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676393C-057E-41F6-94E6-3700533BCD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892" y="256663"/>
            <a:ext cx="4447136" cy="6034355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9F0AB618-FC6D-4AB1-8E49-8E5F0305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1535" y="540265"/>
            <a:ext cx="3896868" cy="879577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8112B225-76A6-4947-B080-C964669BE0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2203206"/>
            <a:ext cx="4673600" cy="46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277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47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5559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tel og 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lang="nb-NO" sz="4219" cap="all">
                <a:solidFill>
                  <a:srgbClr val="233982"/>
                </a:solidFill>
              </a:rPr>
              <a:t>Klikk for å redigere tittelstil</a:t>
            </a:r>
            <a:endParaRPr sz="4219" cap="all">
              <a:solidFill>
                <a:srgbClr val="233982"/>
              </a:solidFill>
            </a:endParaRP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>
              <a:buChar char="-"/>
              <a:defRPr i="1"/>
            </a:lvl2pPr>
            <a:lvl3pPr marL="885495" indent="-260439">
              <a:defRPr sz="1687"/>
            </a:lvl3pPr>
            <a:lvl4pPr>
              <a:defRPr sz="1687" i="1"/>
            </a:lvl4pPr>
            <a:lvl5pPr>
              <a:defRPr sz="1266"/>
            </a:lvl5pPr>
          </a:lstStyle>
          <a:p>
            <a:pPr lvl="0">
              <a:defRPr sz="1800"/>
            </a:pPr>
            <a:r>
              <a:rPr lang="nb-NO" sz="2109"/>
              <a:t>Klikk for å redigere tekststiler i malen</a:t>
            </a:r>
          </a:p>
          <a:p>
            <a:pPr lvl="1">
              <a:defRPr sz="1800"/>
            </a:pPr>
            <a:r>
              <a:rPr lang="nb-NO" sz="2109"/>
              <a:t>Andre nivå</a:t>
            </a:r>
          </a:p>
          <a:p>
            <a:pPr lvl="2">
              <a:defRPr sz="1800"/>
            </a:pPr>
            <a:r>
              <a:rPr lang="nb-NO" sz="2109"/>
              <a:t>Tredje nivå</a:t>
            </a:r>
          </a:p>
          <a:p>
            <a:pPr lvl="3">
              <a:defRPr sz="1800"/>
            </a:pPr>
            <a:r>
              <a:rPr lang="nb-NO" sz="2109"/>
              <a:t>Fjerde nivå</a:t>
            </a:r>
          </a:p>
          <a:p>
            <a:pPr lvl="4">
              <a:defRPr sz="1800"/>
            </a:pPr>
            <a:r>
              <a:rPr lang="nb-NO" sz="2109"/>
              <a:t>Femte nivå</a:t>
            </a:r>
            <a:endParaRPr/>
          </a:p>
        </p:txBody>
      </p:sp>
      <p:sp>
        <p:nvSpPr>
          <p:cNvPr id="5" name="TextBox 4"/>
          <p:cNvSpPr txBox="1"/>
          <p:nvPr userDrawn="1"/>
        </p:nvSpPr>
        <p:spPr>
          <a:xfrm>
            <a:off x="485138" y="6374391"/>
            <a:ext cx="9584352" cy="288477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9" tIns="35719" rIns="35719" bIns="35719" numCol="1" spcCol="38100" rtlCol="0" anchor="ctr">
            <a:spAutoFit/>
          </a:bodyPr>
          <a:lstStyle/>
          <a:p>
            <a:pPr marL="0" marR="0" indent="0" algn="ctr" defTabSz="410751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6" b="0" i="1" u="none" strike="noStrike" cap="none" spc="0" normalizeH="0" baseline="0" err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Årsmøte</a:t>
            </a:r>
            <a:r>
              <a:rPr kumimoji="0" lang="en-US" sz="1406" b="0" i="1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i </a:t>
            </a:r>
            <a:r>
              <a:rPr kumimoji="0" lang="en-US" sz="1406" b="0" i="1" u="none" strike="noStrike" cap="none" spc="0" normalizeH="0" baseline="0" err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det</a:t>
            </a:r>
            <a:r>
              <a:rPr kumimoji="0" lang="en-US" sz="1406" b="0" i="1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</a:t>
            </a:r>
            <a:r>
              <a:rPr kumimoji="0" lang="en-US" sz="1406" b="0" i="1" u="none" strike="noStrike" cap="none" spc="0" normalizeH="0" baseline="0" err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terrestre</a:t>
            </a:r>
            <a:r>
              <a:rPr kumimoji="0" lang="en-US" sz="1406" b="0" i="1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  </a:t>
            </a:r>
            <a:r>
              <a:rPr kumimoji="0" lang="en-US" sz="1406" b="0" i="1" u="none" strike="noStrike" cap="none" spc="0" normalizeH="0" baseline="0" err="1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flaggskipet</a:t>
            </a:r>
            <a:r>
              <a:rPr kumimoji="0" lang="en-US" sz="1406" b="0" i="1" u="none" strike="noStrike" cap="none" spc="0" normalizeH="0" baseline="0">
                <a:ln>
                  <a:noFill/>
                </a:ln>
                <a:solidFill>
                  <a:schemeClr val="accent1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rPr>
              <a:t>, 11 Dec. 2017, Tromsø</a:t>
            </a:r>
          </a:p>
        </p:txBody>
      </p:sp>
    </p:spTree>
    <p:extLst>
      <p:ext uri="{BB962C8B-B14F-4D97-AF65-F5344CB8AC3E}">
        <p14:creationId xmlns:p14="http://schemas.microsoft.com/office/powerpoint/2010/main" val="385682243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Kapittelskille mør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6536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531106" indent="-252050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2pPr>
            <a:lvl3pPr marL="864173" indent="-288058">
              <a:buSzPct val="100000"/>
              <a:buFont typeface="+mj-lt"/>
              <a:buAutoNum type="arabicPeriod"/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nb-NO"/>
              <a:t>Nivå 1</a:t>
            </a:r>
          </a:p>
          <a:p>
            <a:pPr lvl="1"/>
            <a:r>
              <a:rPr lang="nb-NO"/>
              <a:t>Nivå 2</a:t>
            </a:r>
          </a:p>
          <a:p>
            <a:pPr lvl="2"/>
            <a:r>
              <a:rPr lang="nb-NO"/>
              <a:t>Nivå 3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rgbClr val="3FEFDD"/>
                </a:solidFill>
              </a:defRPr>
            </a:lvl1pPr>
          </a:lstStyle>
          <a:p>
            <a:r>
              <a:rPr lang="nb-NO" noProof="0"/>
              <a:t>Uten grafisk element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FAB33A3-D96B-4A0C-A706-82514383F4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116" y="576431"/>
            <a:ext cx="1533217" cy="426734"/>
          </a:xfrm>
          <a:prstGeom prst="rect">
            <a:avLst/>
          </a:prstGeom>
        </p:spPr>
      </p:pic>
      <p:sp>
        <p:nvSpPr>
          <p:cNvPr id="9" name="Rectangle 5"/>
          <p:cNvSpPr txBox="1">
            <a:spLocks noChangeArrowheads="1"/>
          </p:cNvSpPr>
          <p:nvPr userDrawn="1"/>
        </p:nvSpPr>
        <p:spPr>
          <a:xfrm>
            <a:off x="2770684" y="6552778"/>
            <a:ext cx="6602313" cy="288777"/>
          </a:xfrm>
          <a:prstGeom prst="rect">
            <a:avLst/>
          </a:prstGeom>
          <a:ln/>
        </p:spPr>
        <p:txBody>
          <a:bodyPr/>
          <a:lstStyle>
            <a:defPPr>
              <a:defRPr lang="nb-NO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altLang="nb-NO" sz="1000" dirty="0">
                <a:solidFill>
                  <a:srgbClr val="30FFA3"/>
                </a:solidFill>
              </a:rPr>
              <a:t>Project Summary</a:t>
            </a:r>
          </a:p>
          <a:p>
            <a:pPr algn="ctr">
              <a:defRPr/>
            </a:pPr>
            <a:endParaRPr lang="en-US" altLang="nb-NO" sz="1000" dirty="0">
              <a:solidFill>
                <a:srgbClr val="30FF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934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apittelskille lys">
    <p:bg>
      <p:bgPr>
        <a:solidFill>
          <a:srgbClr val="B9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2225" y="1093332"/>
            <a:ext cx="6956349" cy="2387600"/>
          </a:xfrm>
        </p:spPr>
        <p:txBody>
          <a:bodyPr anchor="b"/>
          <a:lstStyle>
            <a:lvl1pPr algn="l">
              <a:defRPr sz="4401">
                <a:solidFill>
                  <a:srgbClr val="3207AA"/>
                </a:solidFill>
              </a:defRPr>
            </a:lvl1pPr>
          </a:lstStyle>
          <a:p>
            <a:r>
              <a:rPr lang="nb-NO"/>
              <a:t>Mellomsidetittel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37709" y="3732682"/>
            <a:ext cx="5964895" cy="1655762"/>
          </a:xfrm>
        </p:spPr>
        <p:txBody>
          <a:bodyPr/>
          <a:lstStyle>
            <a:lvl1pPr marL="0" indent="0" algn="l">
              <a:buNone/>
              <a:defRPr sz="2501">
                <a:solidFill>
                  <a:srgbClr val="FF5959"/>
                </a:solidFill>
                <a:latin typeface="+mj-lt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/>
              <a:t>Undertittel</a:t>
            </a:r>
            <a:endParaRPr lang="en-US"/>
          </a:p>
        </p:txBody>
      </p:sp>
      <p:pic>
        <p:nvPicPr>
          <p:cNvPr id="9" name="Bilde 8" descr="Et bilde som inneholder utendørs, himmel, lys, trafikk&#10;&#10;Beskrivelse som er generert med høy visshet">
            <a:extLst>
              <a:ext uri="{FF2B5EF4-FFF2-40B4-BE49-F238E27FC236}">
                <a16:creationId xmlns:a16="http://schemas.microsoft.com/office/drawing/2014/main" id="{0F1C039F-7078-4D3C-B70A-D05B75067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50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 med grafik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10116536" cy="399189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8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nummerert innhold med grafik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6536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/>
              <a:t>Nivå 1</a:t>
            </a:r>
          </a:p>
          <a:p>
            <a:pPr lvl="1"/>
            <a:r>
              <a:rPr lang="nb-NO"/>
              <a:t>Nivå 2</a:t>
            </a:r>
          </a:p>
          <a:p>
            <a:pPr lvl="2"/>
            <a:r>
              <a:rPr lang="nb-NO"/>
              <a:t>Nivå 3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70923653-BFFE-4B4B-BF0F-EF19BB3571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654" y="2194012"/>
            <a:ext cx="4682347" cy="466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38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1535" y="1952398"/>
            <a:ext cx="10116536" cy="399189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867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nummerer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39BF78-66E1-4089-ACB5-287EA3839ED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41535" y="1962377"/>
            <a:ext cx="10116536" cy="3981910"/>
          </a:xfrm>
        </p:spPr>
        <p:txBody>
          <a:bodyPr/>
          <a:lstStyle>
            <a:lvl1pPr marL="252050" indent="-288058">
              <a:buSzPct val="100000"/>
              <a:buFont typeface="+mj-lt"/>
              <a:buAutoNum type="arabicPeriod"/>
              <a:defRPr/>
            </a:lvl1pPr>
            <a:lvl2pPr marL="531106" indent="-252050">
              <a:buSzPct val="100000"/>
              <a:buFont typeface="+mj-lt"/>
              <a:buAutoNum type="arabicPeriod"/>
              <a:defRPr/>
            </a:lvl2pPr>
            <a:lvl3pPr marL="864173" indent="-288058">
              <a:buSzPct val="100000"/>
              <a:buFont typeface="+mj-lt"/>
              <a:buAutoNum type="arabicPeriod"/>
              <a:defRPr/>
            </a:lvl3pPr>
          </a:lstStyle>
          <a:p>
            <a:pPr lvl="0"/>
            <a:r>
              <a:rPr lang="nb-NO"/>
              <a:t>Nivå 1</a:t>
            </a:r>
          </a:p>
          <a:p>
            <a:pPr lvl="1"/>
            <a:r>
              <a:rPr lang="nb-NO"/>
              <a:t>Nivå 2</a:t>
            </a:r>
          </a:p>
          <a:p>
            <a:pPr lvl="2"/>
            <a:r>
              <a:rPr lang="nb-NO"/>
              <a:t>Nivå 3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0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47780" y="1824119"/>
            <a:ext cx="4872885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80" y="2414168"/>
            <a:ext cx="4872885" cy="351537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234122" y="1824119"/>
            <a:ext cx="4896883" cy="338593"/>
          </a:xfrm>
        </p:spPr>
        <p:txBody>
          <a:bodyPr wrap="square" anchor="b">
            <a:spAutoFit/>
          </a:bodyPr>
          <a:lstStyle>
            <a:lvl1pPr marL="0" indent="0">
              <a:buNone/>
              <a:defRPr sz="2200" b="1" cap="all" spc="140" baseline="0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nb-NO"/>
              <a:t>mellomtittel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4123" y="2414168"/>
            <a:ext cx="4872885" cy="3515370"/>
          </a:xfrm>
        </p:spPr>
        <p:txBody>
          <a:bodyPr/>
          <a:lstStyle/>
          <a:p>
            <a:pPr lvl="0"/>
            <a:r>
              <a:rPr lang="nb-NO"/>
              <a:t>Rediger tekststiler i malen
Andre nivå
Tredje nivå
Fjerde nivå
Femte nivå</a:t>
            </a:r>
            <a:endParaRPr lang="en-US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A8904C28-651F-4264-8734-EBE641E7F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06072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1535" y="540265"/>
            <a:ext cx="7008139" cy="87957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b-NO" noProof="0"/>
              <a:t>Uten grafisk element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535" y="1952398"/>
            <a:ext cx="7008139" cy="399189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 noProof="0"/>
              <a:t>Nivå 1</a:t>
            </a:r>
          </a:p>
          <a:p>
            <a:pPr lvl="1"/>
            <a:r>
              <a:rPr lang="nb-NO" noProof="0"/>
              <a:t>Nivå 2</a:t>
            </a:r>
          </a:p>
          <a:p>
            <a:pPr lvl="2"/>
            <a:r>
              <a:rPr lang="nb-NO" noProof="0"/>
              <a:t>Niva 3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E2BF4D0-DB14-4EE7-A510-FD1BA8D16F58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7048" y="0"/>
            <a:ext cx="2594953" cy="1028059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 userDrawn="1"/>
        </p:nvSpPr>
        <p:spPr>
          <a:xfrm>
            <a:off x="2770684" y="6552778"/>
            <a:ext cx="6602313" cy="288777"/>
          </a:xfrm>
          <a:prstGeom prst="rect">
            <a:avLst/>
          </a:prstGeom>
          <a:ln/>
        </p:spPr>
        <p:txBody>
          <a:bodyPr/>
          <a:lstStyle>
            <a:defPPr>
              <a:defRPr lang="nb-NO"/>
            </a:defPPr>
            <a:lvl1pPr algn="l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05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5pPr>
            <a:lvl6pPr marL="22860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6pPr>
            <a:lvl7pPr marL="27432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7pPr>
            <a:lvl8pPr marL="32004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8pPr>
            <a:lvl9pPr marL="3657600" algn="l" defTabSz="914400" rtl="0" eaLnBrk="1" latinLnBrk="0" hangingPunct="1">
              <a:defRPr sz="2000" kern="1200">
                <a:solidFill>
                  <a:schemeClr val="tx1"/>
                </a:solidFill>
                <a:latin typeface="Arial" pitchFamily="34" charset="0"/>
                <a:ea typeface="ヒラギノ角ゴ Pro W3" charset="-128"/>
                <a:cs typeface="+mn-cs"/>
              </a:defRPr>
            </a:lvl9pPr>
          </a:lstStyle>
          <a:p>
            <a:pPr algn="ctr">
              <a:defRPr/>
            </a:pPr>
            <a:r>
              <a:rPr lang="en-US" sz="1000" i="1" dirty="0">
                <a:solidFill>
                  <a:srgbClr val="2140A3"/>
                </a:solidFill>
              </a:rPr>
              <a:t>Project Summary</a:t>
            </a:r>
          </a:p>
        </p:txBody>
      </p:sp>
    </p:spTree>
    <p:extLst>
      <p:ext uri="{BB962C8B-B14F-4D97-AF65-F5344CB8AC3E}">
        <p14:creationId xmlns:p14="http://schemas.microsoft.com/office/powerpoint/2010/main" val="3984388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92" r:id="rId3"/>
    <p:sldLayoutId id="2147483674" r:id="rId4"/>
    <p:sldLayoutId id="2147483662" r:id="rId5"/>
    <p:sldLayoutId id="2147483676" r:id="rId6"/>
    <p:sldLayoutId id="2147483675" r:id="rId7"/>
    <p:sldLayoutId id="2147483677" r:id="rId8"/>
    <p:sldLayoutId id="2147483665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  <p:sldLayoutId id="2147483688" r:id="rId20"/>
    <p:sldLayoutId id="2147483690" r:id="rId21"/>
    <p:sldLayoutId id="2147483689" r:id="rId22"/>
    <p:sldLayoutId id="2147483693" r:id="rId23"/>
    <p:sldLayoutId id="2147483694" r:id="rId24"/>
    <p:sldLayoutId id="2147483691" r:id="rId25"/>
    <p:sldLayoutId id="2147483666" r:id="rId26"/>
    <p:sldLayoutId id="2147483667" r:id="rId27"/>
    <p:sldLayoutId id="2147483695" r:id="rId28"/>
  </p:sldLayoutIdLst>
  <p:hf sldNum="0" hdr="0" ftr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601" kern="1200">
          <a:solidFill>
            <a:srgbClr val="3842E2"/>
          </a:solidFill>
          <a:latin typeface="+mj-lt"/>
          <a:ea typeface="+mj-ea"/>
          <a:cs typeface="+mj-cs"/>
        </a:defRPr>
      </a:lvl1pPr>
    </p:titleStyle>
    <p:bodyStyle>
      <a:lvl1pPr marL="279056" indent="-270054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31"/>
        </a:buBlip>
        <a:defRPr sz="2601" kern="1200">
          <a:solidFill>
            <a:srgbClr val="3207AA"/>
          </a:solidFill>
          <a:latin typeface="+mn-lt"/>
          <a:ea typeface="+mn-ea"/>
          <a:cs typeface="+mn-cs"/>
        </a:defRPr>
      </a:lvl1pPr>
      <a:lvl2pPr marL="540108" indent="-252050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32"/>
        </a:buBlip>
        <a:defRPr sz="2250" kern="1200">
          <a:solidFill>
            <a:srgbClr val="1CADB2"/>
          </a:solidFill>
          <a:latin typeface="+mn-lt"/>
          <a:ea typeface="+mn-ea"/>
          <a:cs typeface="+mn-cs"/>
        </a:defRPr>
      </a:lvl2pPr>
      <a:lvl3pPr marL="837167" indent="-243049" algn="l" defTabSz="914446" rtl="0" eaLnBrk="1" latinLnBrk="0" hangingPunct="1">
        <a:lnSpc>
          <a:spcPct val="100000"/>
        </a:lnSpc>
        <a:spcBef>
          <a:spcPts val="1000"/>
        </a:spcBef>
        <a:buSzPct val="100000"/>
        <a:buFontTx/>
        <a:buBlip>
          <a:blip r:embed="rId33"/>
        </a:buBlip>
        <a:defRPr sz="2000" kern="1200">
          <a:solidFill>
            <a:srgbClr val="3842E2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clrChange>
              <a:clrFrom>
                <a:srgbClr val="3408AC"/>
              </a:clrFrom>
              <a:clrTo>
                <a:srgbClr val="3408A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36" y="2649267"/>
            <a:ext cx="3412481" cy="34080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76ECA10-2DD6-41D4-B0C9-6141B7EF46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225" y="1093332"/>
            <a:ext cx="9326686" cy="2387600"/>
          </a:xfrm>
        </p:spPr>
        <p:txBody>
          <a:bodyPr anchor="ctr" anchorCtr="0"/>
          <a:lstStyle/>
          <a:p>
            <a:r>
              <a:rPr lang="en-US" dirty="0"/>
              <a:t>Satellite-Based National Intertidal-Zone Mapping of Continental Norway with Sentinel-1&amp;2</a:t>
            </a:r>
            <a:endParaRPr lang="nb-NO" sz="4000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7FD3AB2B-4E1A-47BB-A0FA-E27F77C160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708" y="3180919"/>
            <a:ext cx="7856909" cy="1655762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nb-NO" sz="2400" b="1" i="1" dirty="0"/>
              <a:t>Jörg Haarpaintner</a:t>
            </a:r>
          </a:p>
          <a:p>
            <a:pPr>
              <a:spcBef>
                <a:spcPts val="0"/>
              </a:spcBef>
            </a:pPr>
            <a:r>
              <a:rPr lang="nb-NO" sz="2400" i="1" dirty="0"/>
              <a:t>Corine Davids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D42994C-09F4-4DFF-8B02-B00411D9B77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62713"/>
            <a:ext cx="121920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1100" dirty="0"/>
              <a:t>Project Summary</a:t>
            </a:r>
          </a:p>
        </p:txBody>
      </p:sp>
      <p:sp>
        <p:nvSpPr>
          <p:cNvPr id="13" name="Tittel 1">
            <a:extLst>
              <a:ext uri="{FF2B5EF4-FFF2-40B4-BE49-F238E27FC236}">
                <a16:creationId xmlns:a16="http://schemas.microsoft.com/office/drawing/2014/main" id="{176ECA10-2DD6-41D4-B0C9-6141B7EF465F}"/>
              </a:ext>
            </a:extLst>
          </p:cNvPr>
          <p:cNvSpPr txBox="1">
            <a:spLocks/>
          </p:cNvSpPr>
          <p:nvPr/>
        </p:nvSpPr>
        <p:spPr>
          <a:xfrm>
            <a:off x="3598311" y="4403894"/>
            <a:ext cx="6544171" cy="506736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Tx/>
              <a:buChar char="-"/>
            </a:pPr>
            <a:r>
              <a:rPr lang="nb-NO" sz="2800" dirty="0"/>
              <a:t>Norwegian Research Centre AS</a:t>
            </a:r>
          </a:p>
          <a:p>
            <a:pPr>
              <a:tabLst>
                <a:tab pos="461963" algn="l"/>
              </a:tabLst>
            </a:pPr>
            <a:r>
              <a:rPr lang="nb-NO" sz="2800" dirty="0"/>
              <a:t>	Tromsø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B9F895-B894-4727-A053-45D1D28622D7}"/>
              </a:ext>
            </a:extLst>
          </p:cNvPr>
          <p:cNvSpPr txBox="1"/>
          <p:nvPr/>
        </p:nvSpPr>
        <p:spPr>
          <a:xfrm>
            <a:off x="2219176" y="5447841"/>
            <a:ext cx="6513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">
              <a:spcBef>
                <a:spcPct val="0"/>
              </a:spcBef>
              <a:buNone/>
              <a:defRPr/>
            </a:pPr>
            <a:r>
              <a:rPr lang="en-US" altLang="en-US" sz="1600" dirty="0">
                <a:solidFill>
                  <a:srgbClr val="3FEFDD"/>
                </a:solidFill>
              </a:rPr>
              <a:t>Project M-1646, </a:t>
            </a:r>
            <a:r>
              <a:rPr lang="en-US" altLang="en-US" sz="1600" dirty="0" err="1">
                <a:solidFill>
                  <a:srgbClr val="3FEFDD"/>
                </a:solidFill>
              </a:rPr>
              <a:t>avtalenummer</a:t>
            </a:r>
            <a:r>
              <a:rPr lang="en-US" altLang="en-US" sz="1600" dirty="0">
                <a:solidFill>
                  <a:srgbClr val="3FEFDD"/>
                </a:solidFill>
              </a:rPr>
              <a:t> 19087497.</a:t>
            </a:r>
          </a:p>
          <a:p>
            <a:pPr marL="57150">
              <a:spcBef>
                <a:spcPct val="0"/>
              </a:spcBef>
              <a:buNone/>
              <a:defRPr/>
            </a:pPr>
            <a:r>
              <a:rPr lang="en-US" altLang="en-US" sz="1600" dirty="0">
                <a:solidFill>
                  <a:srgbClr val="3FEFDD"/>
                </a:solidFill>
              </a:rPr>
              <a:t>Contact: </a:t>
            </a:r>
            <a:r>
              <a:rPr lang="en-US" altLang="en-US" sz="1600" i="1" dirty="0">
                <a:solidFill>
                  <a:srgbClr val="3FEFDD"/>
                </a:solidFill>
              </a:rPr>
              <a:t>Tomas Holmern</a:t>
            </a:r>
          </a:p>
          <a:p>
            <a:endParaRPr lang="en-US" sz="1600" dirty="0">
              <a:solidFill>
                <a:srgbClr val="3FEFD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E49EF6-62F3-4858-AFC9-83539B93C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518" y="5270857"/>
            <a:ext cx="1019318" cy="101931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5095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59F6EC-5078-493B-9846-D57423C2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69" y="1340986"/>
            <a:ext cx="8715208" cy="4805298"/>
          </a:xfrm>
        </p:spPr>
        <p:txBody>
          <a:bodyPr vert="horz" lIns="0" tIns="0" rIns="0" bIns="0" rtlCol="0" anchor="t">
            <a:noAutofit/>
          </a:bodyPr>
          <a:lstStyle/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Calibri"/>
              </a:rPr>
              <a:t>A vulnerable coastal ecosystem with high biodiversity providing important ecosystem </a:t>
            </a:r>
            <a:r>
              <a:rPr lang="en-US" sz="2400">
                <a:cs typeface="Calibri"/>
              </a:rPr>
              <a:t>services</a:t>
            </a:r>
            <a:r>
              <a:rPr lang="en-US" sz="2400" dirty="0">
                <a:cs typeface="Calibri"/>
              </a:rPr>
              <a:t>.</a:t>
            </a: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>
                <a:cs typeface="Calibri"/>
              </a:rPr>
              <a:t>A</a:t>
            </a:r>
            <a:r>
              <a:rPr lang="en-US" sz="2400" dirty="0">
                <a:cs typeface="Calibri"/>
              </a:rPr>
              <a:t> highly dynamic area that, on a national scale, can only be monitored by dense time-series of satellite data.</a:t>
            </a: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cs typeface="Calibri"/>
            </a:endParaRPr>
          </a:p>
          <a:p>
            <a:pPr marL="278765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800" dirty="0">
                <a:solidFill>
                  <a:srgbClr val="3FEFDD"/>
                </a:solidFill>
                <a:cs typeface="Calibri"/>
              </a:rPr>
              <a:t>The Sentinel-1 &amp; 2 satellites of the Copernicus Program</a:t>
            </a: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Calibri"/>
              </a:rPr>
              <a:t>provide near-daily radar (cloud independent) and optical imagery of 10m resolution that can sample the tidal cycle on a </a:t>
            </a:r>
            <a:r>
              <a:rPr lang="en-US" sz="2400">
                <a:cs typeface="Calibri"/>
              </a:rPr>
              <a:t>national</a:t>
            </a:r>
            <a:r>
              <a:rPr lang="en-US" sz="2400" dirty="0">
                <a:cs typeface="Calibri"/>
              </a:rPr>
              <a:t> scale.</a:t>
            </a: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Calibri"/>
              </a:rPr>
              <a:t>S1 &amp; S2 based methods have been developed to map the </a:t>
            </a:r>
            <a:r>
              <a:rPr lang="en-US" sz="2400" dirty="0">
                <a:solidFill>
                  <a:srgbClr val="30FFA3"/>
                </a:solidFill>
                <a:cs typeface="Calibri"/>
              </a:rPr>
              <a:t>atmospheric exposure (</a:t>
            </a:r>
            <a:r>
              <a:rPr lang="en-US" sz="2400" dirty="0" err="1">
                <a:solidFill>
                  <a:srgbClr val="30FFA3"/>
                </a:solidFill>
                <a:cs typeface="Calibri"/>
              </a:rPr>
              <a:t>AtmExp</a:t>
            </a:r>
            <a:r>
              <a:rPr lang="en-US" sz="2400" dirty="0">
                <a:solidFill>
                  <a:srgbClr val="30FFA3"/>
                </a:solidFill>
                <a:cs typeface="Calibri"/>
              </a:rPr>
              <a:t>)</a:t>
            </a:r>
            <a:r>
              <a:rPr lang="en-US" sz="2400" dirty="0">
                <a:cs typeface="Calibri"/>
              </a:rPr>
              <a:t>, the </a:t>
            </a:r>
            <a:r>
              <a:rPr lang="en-US" sz="2400" dirty="0">
                <a:solidFill>
                  <a:srgbClr val="30FFA3"/>
                </a:solidFill>
                <a:cs typeface="Calibri"/>
              </a:rPr>
              <a:t>type</a:t>
            </a:r>
            <a:r>
              <a:rPr lang="en-US" sz="2400" dirty="0">
                <a:cs typeface="Calibri"/>
              </a:rPr>
              <a:t> and the </a:t>
            </a:r>
            <a:r>
              <a:rPr lang="en-US" sz="2400" dirty="0">
                <a:solidFill>
                  <a:srgbClr val="30FFA3"/>
                </a:solidFill>
                <a:cs typeface="Calibri"/>
              </a:rPr>
              <a:t>area</a:t>
            </a:r>
            <a:r>
              <a:rPr lang="en-US" sz="2400" dirty="0">
                <a:cs typeface="Calibri"/>
              </a:rPr>
              <a:t> of the ITZ.</a:t>
            </a:r>
          </a:p>
          <a:p>
            <a:pPr marL="278765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400" dirty="0">
              <a:cs typeface="Calibri"/>
            </a:endParaRPr>
          </a:p>
          <a:p>
            <a:pPr marL="278765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400" dirty="0">
              <a:cs typeface="Calibri"/>
            </a:endParaRPr>
          </a:p>
          <a:p>
            <a:pPr marL="278765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dirty="0">
                <a:cs typeface="Calibri"/>
              </a:rPr>
              <a:t>  </a:t>
            </a:r>
            <a:endParaRPr lang="en-US" sz="2400" dirty="0">
              <a:solidFill>
                <a:srgbClr val="3FEFDD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01FD68-3F19-4A35-B20F-EEFEE4FC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The Intertidal Zone (ITZ) is … </a:t>
            </a:r>
          </a:p>
        </p:txBody>
      </p:sp>
      <p:pic>
        <p:nvPicPr>
          <p:cNvPr id="6" name="Picture 10" descr="A picture containing outdoor, beach, water, nature&#10;&#10;Description generated with very high confidence">
            <a:extLst>
              <a:ext uri="{FF2B5EF4-FFF2-40B4-BE49-F238E27FC236}">
                <a16:creationId xmlns:a16="http://schemas.microsoft.com/office/drawing/2014/main" id="{473DD063-F199-46CF-9D6E-55095ECE6C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427" y="2877643"/>
            <a:ext cx="2309313" cy="17319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9C8CC-256B-447A-B6F1-BDE95A84F8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9" r="792"/>
          <a:stretch/>
        </p:blipFill>
        <p:spPr>
          <a:xfrm>
            <a:off x="9534407" y="1087550"/>
            <a:ext cx="2311333" cy="17335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0D27D4-7D55-4A2F-8163-CA4398F3F3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6427" y="4702628"/>
            <a:ext cx="2309313" cy="173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2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59F6EC-5078-493B-9846-D57423C27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40" y="1237285"/>
            <a:ext cx="8281491" cy="5050390"/>
          </a:xfrm>
        </p:spPr>
        <p:txBody>
          <a:bodyPr vert="horz" lIns="0" tIns="0" rIns="0" bIns="0" rtlCol="0" anchor="t">
            <a:noAutofit/>
          </a:bodyPr>
          <a:lstStyle/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30FFA3"/>
                </a:solidFill>
                <a:cs typeface="Calibri"/>
              </a:rPr>
              <a:t>ITZ </a:t>
            </a:r>
            <a:r>
              <a:rPr lang="en-US" sz="2400" dirty="0" err="1">
                <a:solidFill>
                  <a:srgbClr val="30FFA3"/>
                </a:solidFill>
                <a:cs typeface="Calibri"/>
              </a:rPr>
              <a:t>AtmExp</a:t>
            </a:r>
            <a:r>
              <a:rPr lang="en-US" sz="2400" dirty="0">
                <a:solidFill>
                  <a:srgbClr val="30FFA3"/>
                </a:solidFill>
                <a:cs typeface="Calibri"/>
              </a:rPr>
              <a:t> </a:t>
            </a:r>
            <a:r>
              <a:rPr lang="en-US" sz="2400" dirty="0">
                <a:cs typeface="Calibri"/>
              </a:rPr>
              <a:t>is mapped by statistical analysis of Sentinel-1 C-band synthetic aperture radar: Land-Water thresholding of different backscatter percentiles correspond directly to tidal levels and thereby to atmospheric exposure.</a:t>
            </a: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cs typeface="Calibri"/>
            </a:endParaRP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30FFA3"/>
                </a:solidFill>
                <a:cs typeface="Calibri"/>
              </a:rPr>
              <a:t>ITZ Types </a:t>
            </a:r>
            <a:r>
              <a:rPr lang="en-US" sz="2400" dirty="0">
                <a:cs typeface="Calibri"/>
              </a:rPr>
              <a:t>are mapped by statistical analysis of Sentinel-2 </a:t>
            </a:r>
            <a:r>
              <a:rPr lang="en-US" sz="2400" dirty="0" err="1">
                <a:cs typeface="Calibri"/>
              </a:rPr>
              <a:t>MultiSpectral</a:t>
            </a:r>
            <a:r>
              <a:rPr lang="en-US" sz="2400" dirty="0">
                <a:cs typeface="Calibri"/>
              </a:rPr>
              <a:t> data (MSI) and derived vegetation and water indices and distinguishes between land, rock, mud, sand, seaweed, shallow water and water.</a:t>
            </a: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cs typeface="Calibri"/>
            </a:endParaRP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rgbClr val="30FFA3"/>
                </a:solidFill>
                <a:cs typeface="Calibri"/>
              </a:rPr>
              <a:t>ITZ Area </a:t>
            </a:r>
            <a:r>
              <a:rPr lang="en-US" sz="2400" dirty="0">
                <a:cs typeface="Calibri"/>
              </a:rPr>
              <a:t>can be extracted from </a:t>
            </a:r>
            <a:r>
              <a:rPr lang="en-US" sz="2400" dirty="0">
                <a:solidFill>
                  <a:srgbClr val="30FFA3"/>
                </a:solidFill>
                <a:cs typeface="Calibri"/>
              </a:rPr>
              <a:t>ITZ </a:t>
            </a:r>
            <a:r>
              <a:rPr lang="en-US" sz="2400" dirty="0" err="1">
                <a:solidFill>
                  <a:srgbClr val="30FFA3"/>
                </a:solidFill>
                <a:cs typeface="Calibri"/>
              </a:rPr>
              <a:t>AtmExp</a:t>
            </a:r>
            <a:r>
              <a:rPr lang="en-US" sz="2400" dirty="0">
                <a:solidFill>
                  <a:srgbClr val="30FFA3"/>
                </a:solidFill>
                <a:cs typeface="Calibri"/>
              </a:rPr>
              <a:t> </a:t>
            </a:r>
            <a:r>
              <a:rPr lang="en-US" sz="2400" dirty="0">
                <a:cs typeface="Calibri"/>
              </a:rPr>
              <a:t>and </a:t>
            </a:r>
            <a:r>
              <a:rPr lang="en-US" sz="2400" dirty="0">
                <a:solidFill>
                  <a:srgbClr val="30FFA3"/>
                </a:solidFill>
                <a:cs typeface="Calibri"/>
              </a:rPr>
              <a:t>ITZ Type </a:t>
            </a:r>
            <a:r>
              <a:rPr lang="en-US" sz="2400" dirty="0">
                <a:cs typeface="Calibri"/>
              </a:rPr>
              <a:t>independently and combined into one multi-sensor product giving high confidence to areas where they agree and low where they disagree.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01FD68-3F19-4A35-B20F-EEFEE4FC4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Methods</a:t>
            </a:r>
          </a:p>
        </p:txBody>
      </p:sp>
      <p:pic>
        <p:nvPicPr>
          <p:cNvPr id="22" name="Picture 21" descr="A picture containing star&#10;&#10;Description automatically generated">
            <a:extLst>
              <a:ext uri="{FF2B5EF4-FFF2-40B4-BE49-F238E27FC236}">
                <a16:creationId xmlns:a16="http://schemas.microsoft.com/office/drawing/2014/main" id="{5F92FA6E-BF26-4723-B8CC-597AA64629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2" y="1086457"/>
            <a:ext cx="1136316" cy="2286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254749C-A4A0-4611-A68F-120265BC0B4A}"/>
              </a:ext>
            </a:extLst>
          </p:cNvPr>
          <p:cNvSpPr txBox="1"/>
          <p:nvPr/>
        </p:nvSpPr>
        <p:spPr>
          <a:xfrm>
            <a:off x="8911731" y="1037230"/>
            <a:ext cx="765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5 %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3A020EC-6CBD-4915-988A-55C6842FF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731" y="3507316"/>
            <a:ext cx="3202560" cy="3133168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F93DD615-80AF-426C-94A0-B21F8E8C94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862" y="1086457"/>
            <a:ext cx="1136313" cy="2286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4D83ACE-DE00-4CE0-BFBF-D53624D5E0D6}"/>
              </a:ext>
            </a:extLst>
          </p:cNvPr>
          <p:cNvSpPr txBox="1"/>
          <p:nvPr/>
        </p:nvSpPr>
        <p:spPr>
          <a:xfrm>
            <a:off x="9911849" y="1037230"/>
            <a:ext cx="7657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95 %</a:t>
            </a:r>
          </a:p>
        </p:txBody>
      </p:sp>
      <p:pic>
        <p:nvPicPr>
          <p:cNvPr id="24" name="Picture 23" descr="A picture containing map&#10;&#10;Description automatically generated">
            <a:extLst>
              <a:ext uri="{FF2B5EF4-FFF2-40B4-BE49-F238E27FC236}">
                <a16:creationId xmlns:a16="http://schemas.microsoft.com/office/drawing/2014/main" id="{D16CD459-EB38-4CDA-AF8B-08C45E5BE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975" y="1086457"/>
            <a:ext cx="1136316" cy="2286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7F2714F-5932-4076-8A23-9E7AFB8089C4}"/>
              </a:ext>
            </a:extLst>
          </p:cNvPr>
          <p:cNvSpPr txBox="1"/>
          <p:nvPr/>
        </p:nvSpPr>
        <p:spPr>
          <a:xfrm>
            <a:off x="10874697" y="1037230"/>
            <a:ext cx="11363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</a:t>
            </a:r>
            <a:r>
              <a:rPr lang="en-US" sz="1600" b="1" dirty="0" err="1"/>
              <a:t>AtmExp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24470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A3D5FCF4-088A-458B-ACE0-FDF8685738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FF2B5EF4-FFF2-40B4-BE49-F238E27FC236}">
                <a16:creationId xmlns="" xmlns:lc="http://schemas.openxmlformats.org/drawingml/2006/lockedCanvas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a16="http://schemas.microsoft.com/office/drawing/2014/main" xmlns:arto="http://schemas.microsoft.com/office/word/2006/arto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m="http://schemas.openxmlformats.org/officeDocument/2006/math" xmlns:am3d="http://schemas.microsoft.com/office/drawing/2017/model3d" xmlns:aink="http://schemas.microsoft.com/office/drawing/2016/ink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:mc="http://schemas.openxmlformats.org/markup-compatibility/2006" xmlns:pic="http://schemas.openxmlformats.org/drawingml/2006/picture" xmlns:wp14="http://schemas.microsoft.com/office/word/2010/wordprocessingDrawing" xmlns:wp="http://schemas.openxmlformats.org/drawingml/2006/wordprocessingDrawing" id="{79C61BD4-8E78-49EA-84DE-605A93A13C10}"/>
              </a:ext>
            </a:extLst>
          </a:blip>
          <a:stretch>
            <a:fillRect/>
          </a:stretch>
        </p:blipFill>
        <p:spPr>
          <a:xfrm>
            <a:off x="7636423" y="1151731"/>
            <a:ext cx="3699563" cy="41148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F01FD68-3F19-4A35-B20F-EEFEE4FC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83" y="419949"/>
            <a:ext cx="8498250" cy="879102"/>
          </a:xfrm>
        </p:spPr>
        <p:txBody>
          <a:bodyPr/>
          <a:lstStyle/>
          <a:p>
            <a:r>
              <a:rPr lang="en-US" b="1" dirty="0"/>
              <a:t>National Processing</a:t>
            </a:r>
            <a:endParaRPr lang="nb-NO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DB9B02-E1DD-4B07-96D8-680AFE00F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689" y="1578371"/>
            <a:ext cx="7133016" cy="4197661"/>
          </a:xfrm>
        </p:spPr>
        <p:txBody>
          <a:bodyPr vert="horz" lIns="0" tIns="0" rIns="0" bIns="0" rtlCol="0" anchor="t">
            <a:no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>
                <a:ea typeface="+mn-lt"/>
                <a:cs typeface="+mn-lt"/>
              </a:rPr>
              <a:t>Three final products were made for each county: </a:t>
            </a:r>
            <a:endParaRPr lang="en-US" dirty="0"/>
          </a:p>
          <a:p>
            <a:pPr marL="736600" lvl="1" indent="-457200">
              <a:spcBef>
                <a:spcPts val="0"/>
              </a:spcBef>
            </a:pPr>
            <a:r>
              <a:rPr lang="en-US" sz="2050" dirty="0">
                <a:solidFill>
                  <a:srgbClr val="64F0DE"/>
                </a:solidFill>
                <a:cs typeface="Calibri"/>
              </a:rPr>
              <a:t>ITZ atmospheric exposure (based on S1)</a:t>
            </a:r>
          </a:p>
          <a:p>
            <a:pPr marL="736600" lvl="1" indent="-457200">
              <a:spcBef>
                <a:spcPts val="0"/>
              </a:spcBef>
            </a:pPr>
            <a:r>
              <a:rPr lang="en-US" sz="2050" dirty="0">
                <a:solidFill>
                  <a:srgbClr val="64F0DE"/>
                </a:solidFill>
                <a:cs typeface="Calibri"/>
              </a:rPr>
              <a:t>ITZ type (based on S2)</a:t>
            </a:r>
          </a:p>
          <a:p>
            <a:pPr marL="736600" lvl="1" indent="-457200">
              <a:spcBef>
                <a:spcPts val="0"/>
              </a:spcBef>
            </a:pPr>
            <a:r>
              <a:rPr lang="en-US" sz="2050" dirty="0">
                <a:solidFill>
                  <a:srgbClr val="64F0DE"/>
                </a:solidFill>
                <a:cs typeface="Calibri"/>
              </a:rPr>
              <a:t>ITZ Area (based on S1 and S2) providing a measure of confidence.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Processing of S1 data was done in-house, while processing S2 data was implemented in Google Earth Engine.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cs typeface="Calibri"/>
              </a:rPr>
              <a:t>The methods have been applied along the whole Norwegian coast and products are divided into 9 county products.</a:t>
            </a:r>
            <a:endParaRPr lang="nb-NO" dirty="0">
              <a:cs typeface="Calibri"/>
            </a:endParaRPr>
          </a:p>
          <a:p>
            <a:pPr marL="530225" lvl="1" indent="-287655">
              <a:buFont typeface="Arial" panose="020B0604020202020204" pitchFamily="34" charset="0"/>
              <a:buChar char="•"/>
            </a:pPr>
            <a:endParaRPr lang="nb-NO" sz="2400" dirty="0">
              <a:cs typeface="Calibri"/>
            </a:endParaRPr>
          </a:p>
        </p:txBody>
      </p:sp>
      <p:pic>
        <p:nvPicPr>
          <p:cNvPr id="23" name="Picture 2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010541BD-CB7F-4D12-8B17-61AF5D609A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83DBA"/>
              </a:clrFrom>
              <a:clrTo>
                <a:srgbClr val="B83D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15" y="2249951"/>
            <a:ext cx="3196423" cy="4114800"/>
          </a:xfrm>
          <a:prstGeom prst="rect">
            <a:avLst/>
          </a:prstGeom>
          <a:ln>
            <a:solidFill>
              <a:srgbClr val="00000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1948A74-5C81-4B93-9DD7-6E2B6297F447}"/>
              </a:ext>
            </a:extLst>
          </p:cNvPr>
          <p:cNvCxnSpPr>
            <a:cxnSpLocks/>
          </p:cNvCxnSpPr>
          <p:nvPr/>
        </p:nvCxnSpPr>
        <p:spPr>
          <a:xfrm>
            <a:off x="7636423" y="1151731"/>
            <a:ext cx="1048136" cy="10982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54064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C2FD1DCA-662F-4096-AD60-EFCBA941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099" y="186744"/>
            <a:ext cx="5838844" cy="6485375"/>
          </a:xfrm>
        </p:spPr>
        <p:txBody>
          <a:bodyPr vert="horz" lIns="0" tIns="0" rIns="0" bIns="0" rtlCol="0" anchor="t">
            <a:noAutofit/>
          </a:bodyPr>
          <a:lstStyle/>
          <a:p>
            <a:pPr marL="278765" lvl="1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dirty="0">
                <a:solidFill>
                  <a:srgbClr val="64F0DE"/>
                </a:solidFill>
                <a:cs typeface="Calibri"/>
              </a:rPr>
              <a:t>Results</a:t>
            </a:r>
            <a:endParaRPr lang="en-US" sz="2400" dirty="0">
              <a:solidFill>
                <a:srgbClr val="64F0DE"/>
              </a:solidFill>
              <a:cs typeface="Calibri"/>
            </a:endParaRPr>
          </a:p>
          <a:p>
            <a:pPr marL="278765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dirty="0">
                <a:cs typeface="Calibri"/>
              </a:rPr>
              <a:t>Final products provide information on the extent of the ITZ, % atmospheric exposure, and different land cover types in the ITZ.</a:t>
            </a:r>
          </a:p>
          <a:p>
            <a:pPr marL="278765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400" dirty="0">
              <a:cs typeface="Calibri"/>
            </a:endParaRPr>
          </a:p>
          <a:p>
            <a:pPr marL="278765" lvl="1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dirty="0">
                <a:solidFill>
                  <a:srgbClr val="64F0DE"/>
                </a:solidFill>
                <a:cs typeface="Calibri"/>
              </a:rPr>
              <a:t>Validation</a:t>
            </a:r>
            <a:endParaRPr lang="en-US" sz="2400" dirty="0">
              <a:solidFill>
                <a:srgbClr val="64F0DE"/>
              </a:solidFill>
              <a:cs typeface="Calibri"/>
            </a:endParaRPr>
          </a:p>
          <a:p>
            <a:pPr marL="278765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2400" dirty="0">
                <a:cs typeface="Calibri"/>
              </a:rPr>
              <a:t>The products have been assessed against:</a:t>
            </a: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Calibri"/>
              </a:rPr>
              <a:t>in-situ data from 7 field visits (GPS tracks of water lines and ground photos),</a:t>
            </a: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Calibri"/>
              </a:rPr>
              <a:t>aerial mosaics from norgeibilder.no, and</a:t>
            </a: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cs typeface="Calibri"/>
              </a:rPr>
              <a:t>“mudflats” in MD’s </a:t>
            </a:r>
            <a:r>
              <a:rPr lang="en-US" sz="2400" dirty="0" err="1">
                <a:cs typeface="Calibri"/>
              </a:rPr>
              <a:t>naturbase</a:t>
            </a:r>
            <a:endParaRPr lang="en-US" sz="2400" dirty="0">
              <a:cs typeface="Calibri"/>
            </a:endParaRP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cs typeface="Calibri"/>
            </a:endParaRPr>
          </a:p>
          <a:p>
            <a:pPr marL="278765" lvl="1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en-US" sz="3200" dirty="0">
                <a:solidFill>
                  <a:srgbClr val="64F0DE"/>
                </a:solidFill>
                <a:cs typeface="Calibri"/>
              </a:rPr>
              <a:t>Accuracies</a:t>
            </a:r>
            <a:endParaRPr lang="en-US" sz="2400" dirty="0">
              <a:solidFill>
                <a:srgbClr val="64F0DE"/>
              </a:solidFill>
              <a:cs typeface="Calibri"/>
            </a:endParaRP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cs typeface="Calibri"/>
              </a:rPr>
              <a:t>of ITZ  areas above MSL, MLW and MLWS are 99%, 84% and 64%, respectively.</a:t>
            </a: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/>
              <a:buChar char="•"/>
              <a:defRPr/>
            </a:pPr>
            <a:r>
              <a:rPr lang="en-US" sz="2400" dirty="0">
                <a:cs typeface="Calibri"/>
              </a:rPr>
              <a:t>of ITZ  types are overall 81%.</a:t>
            </a: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cs typeface="Calibri"/>
            </a:endParaRP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cs typeface="Calibri"/>
            </a:endParaRP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cs typeface="Calibri"/>
            </a:endParaRPr>
          </a:p>
          <a:p>
            <a:pPr marL="621665" lvl="1" indent="-3429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endParaRPr lang="en-US" sz="2400" dirty="0">
              <a:cs typeface="Calibri"/>
            </a:endParaRPr>
          </a:p>
          <a:p>
            <a:pPr marL="278765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400" dirty="0">
              <a:cs typeface="Calibri"/>
            </a:endParaRPr>
          </a:p>
          <a:p>
            <a:pPr marL="278765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400" dirty="0">
              <a:cs typeface="Calibri"/>
            </a:endParaRPr>
          </a:p>
          <a:p>
            <a:pPr marL="278765" lvl="1" indent="0" eaLnBrk="0" fontAlgn="base" hangingPunct="0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en-US" sz="2400" dirty="0"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AFA0D2-AF32-C14F-BF06-8C783E4391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722" y="186745"/>
            <a:ext cx="6025038" cy="638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426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F01FD68-3F19-4A35-B20F-EEFEE4FC4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83" y="419949"/>
            <a:ext cx="8498250" cy="879102"/>
          </a:xfrm>
        </p:spPr>
        <p:txBody>
          <a:bodyPr/>
          <a:lstStyle/>
          <a:p>
            <a:r>
              <a:rPr lang="en-US" b="1" dirty="0"/>
              <a:t>Conclusion and Outlook</a:t>
            </a:r>
            <a:endParaRPr lang="nb-NO" b="1" dirty="0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7DB7153C-FAF3-4DC2-B73D-55B5B2DEDC44}"/>
              </a:ext>
            </a:extLst>
          </p:cNvPr>
          <p:cNvSpPr txBox="1">
            <a:spLocks/>
          </p:cNvSpPr>
          <p:nvPr/>
        </p:nvSpPr>
        <p:spPr>
          <a:xfrm>
            <a:off x="458478" y="1244525"/>
            <a:ext cx="11140239" cy="538859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252050" indent="-288058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260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31106" indent="-252050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22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64173" indent="-288058" algn="l" defTabSz="914446" rtl="0" eaLnBrk="1" latinLnBrk="0" hangingPunct="1">
              <a:lnSpc>
                <a:spcPct val="100000"/>
              </a:lnSpc>
              <a:spcBef>
                <a:spcPts val="1000"/>
              </a:spcBef>
              <a:buSzPct val="100000"/>
              <a:buFont typeface="+mj-lt"/>
              <a:buAutoNum type="arabicPeriod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80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503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8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Time series of Sentinel-1 and Sentinel-2 are well suited to map the intertidal zone in high, 10 m, resolution.</a:t>
            </a:r>
            <a:endParaRPr lang="nb-NO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Validation and accuracy assessments indicate general good quality of the products.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ea typeface="+mn-lt"/>
                <a:cs typeface="+mn-lt"/>
              </a:rPr>
              <a:t>Identified sources of errors can likely be resolved with further development of the methods, additional field data for training and validation and by manual clean-up.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For operational monitoring on a yearly based, the accuracy of the national products should be assessed on a county level with additional field data, the processing lines need to be further automized, also in regard to the combination of S1 and S2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Future possibilities for development for additional products include change detection in the ITZ, other intertidal zone land cover types.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Calibri"/>
              </a:rPr>
              <a:t>Other future product development opportunities include fish farm detection and boat occupancies in harbors.</a:t>
            </a:r>
          </a:p>
          <a:p>
            <a:pPr marL="530225" lvl="1" indent="-287655">
              <a:buFont typeface="Arial" panose="020B0604020202020204" pitchFamily="34" charset="0"/>
              <a:buChar char="•"/>
            </a:pPr>
            <a:endParaRPr lang="nb-NO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663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52451" y="360364"/>
            <a:ext cx="11305116" cy="5832475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08585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42875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177165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2288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26860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1432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360045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Thank you for your attention.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Acknowledgements</a:t>
            </a:r>
            <a:endParaRPr lang="en-US" altLang="en-US" b="1" dirty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000" b="1" dirty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800" b="1" dirty="0">
              <a:solidFill>
                <a:schemeClr val="bg1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800" b="1" dirty="0">
                <a:solidFill>
                  <a:schemeClr val="bg1"/>
                </a:solidFill>
              </a:rPr>
              <a:t>H. Hindberg, I. Arntzen, N. Borch </a:t>
            </a:r>
            <a:r>
              <a:rPr lang="en-US" altLang="en-US" sz="1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r>
              <a:rPr lang="en-US" altLang="en-US" sz="1800" b="1" dirty="0">
                <a:solidFill>
                  <a:schemeClr val="bg1"/>
                </a:solidFill>
              </a:rPr>
              <a:t> python scripting for national processing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900" b="1" dirty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nb-NO" altLang="en-US" sz="1800" b="1" u="sng" dirty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vi-VN" altLang="en-US" sz="1800" b="1" u="sng" dirty="0">
                <a:solidFill>
                  <a:schemeClr val="bg1"/>
                </a:solidFill>
              </a:rPr>
              <a:t>Satellite </a:t>
            </a:r>
            <a:r>
              <a:rPr lang="en-US" altLang="en-US" sz="1800" b="1" u="sng" dirty="0">
                <a:solidFill>
                  <a:schemeClr val="bg1"/>
                </a:solidFill>
              </a:rPr>
              <a:t>and aerial data has been provided by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000" b="1" dirty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000" b="1" dirty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en-US" altLang="en-US" sz="1000" b="1" dirty="0">
              <a:solidFill>
                <a:schemeClr val="bg1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1000" b="1" dirty="0">
                <a:solidFill>
                  <a:schemeClr val="bg1"/>
                </a:solidFill>
              </a:rPr>
              <a:t>																								</a:t>
            </a:r>
            <a:r>
              <a:rPr lang="en-US" altLang="en-US" sz="2400" b="1" dirty="0">
                <a:solidFill>
                  <a:schemeClr val="bg1"/>
                </a:solidFill>
              </a:rPr>
              <a:t>norgeibilder.no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400" b="1" dirty="0">
                <a:solidFill>
                  <a:schemeClr val="bg1"/>
                </a:solidFill>
              </a:rPr>
              <a:t>																								https://kart.naturbase.no</a:t>
            </a:r>
            <a:r>
              <a:rPr lang="en-US" altLang="en-US" sz="2000" b="1" dirty="0">
                <a:solidFill>
                  <a:schemeClr val="bg1"/>
                </a:solidFill>
              </a:rPr>
              <a:t>/	</a:t>
            </a:r>
            <a:endParaRPr lang="en-US" altLang="en-US" sz="1000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2000" b="1" u="sng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2000" b="1" u="sng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2000" b="1" u="sng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None/>
              <a:defRPr/>
            </a:pPr>
            <a:r>
              <a:rPr lang="en-US" altLang="en-US" sz="1800" b="1" u="sng" dirty="0">
                <a:solidFill>
                  <a:schemeClr val="bg1"/>
                </a:solidFill>
              </a:rPr>
              <a:t>Funded by </a:t>
            </a:r>
          </a:p>
          <a:p>
            <a:pPr algn="ctr">
              <a:spcBef>
                <a:spcPct val="0"/>
              </a:spcBef>
              <a:buNone/>
              <a:defRPr/>
            </a:pPr>
            <a:endParaRPr lang="en-US" altLang="en-US" sz="1800" b="1" u="sng" dirty="0">
              <a:solidFill>
                <a:schemeClr val="bg1"/>
              </a:solidFill>
            </a:endParaRPr>
          </a:p>
          <a:p>
            <a:pPr marL="1316038">
              <a:spcBef>
                <a:spcPct val="0"/>
              </a:spcBef>
              <a:buNone/>
              <a:defRPr/>
            </a:pPr>
            <a:r>
              <a:rPr lang="en-US" altLang="en-US" sz="1800" b="1" dirty="0" err="1">
                <a:solidFill>
                  <a:schemeClr val="bg1"/>
                </a:solidFill>
              </a:rPr>
              <a:t>Miljødirektoratet</a:t>
            </a:r>
            <a:r>
              <a:rPr lang="en-US" altLang="en-US" sz="1800" dirty="0">
                <a:solidFill>
                  <a:schemeClr val="bg1"/>
                </a:solidFill>
              </a:rPr>
              <a:t>, Project M-1646, </a:t>
            </a:r>
            <a:r>
              <a:rPr lang="en-US" altLang="en-US" sz="1800" dirty="0" err="1">
                <a:solidFill>
                  <a:schemeClr val="bg1"/>
                </a:solidFill>
              </a:rPr>
              <a:t>avtalenummer</a:t>
            </a:r>
            <a:r>
              <a:rPr lang="en-US" altLang="en-US" sz="1800" dirty="0">
                <a:solidFill>
                  <a:schemeClr val="bg1"/>
                </a:solidFill>
              </a:rPr>
              <a:t> 19087497.</a:t>
            </a:r>
          </a:p>
          <a:p>
            <a:pPr marL="1316038">
              <a:spcBef>
                <a:spcPct val="0"/>
              </a:spcBef>
              <a:buNone/>
              <a:defRPr/>
            </a:pPr>
            <a:r>
              <a:rPr lang="en-US" altLang="en-US" sz="1800" dirty="0">
                <a:solidFill>
                  <a:schemeClr val="bg1"/>
                </a:solidFill>
              </a:rPr>
              <a:t>Contact: </a:t>
            </a:r>
            <a:r>
              <a:rPr lang="en-US" altLang="en-US" sz="1800" i="1" dirty="0">
                <a:solidFill>
                  <a:schemeClr val="bg1"/>
                </a:solidFill>
              </a:rPr>
              <a:t>Tomas Holmern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5EA340-B987-4675-8922-B5BBE4D58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8" y="5087812"/>
            <a:ext cx="1019318" cy="1019318"/>
          </a:xfrm>
          <a:prstGeom prst="rect">
            <a:avLst/>
          </a:prstGeom>
          <a:ln w="25400">
            <a:solidFill>
              <a:schemeClr val="accent1"/>
            </a:solidFill>
          </a:ln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2BBBA469-3435-4645-9A5F-4AFE7DA05E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30653" y="2901706"/>
            <a:ext cx="1458847" cy="52729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E42BC82-8096-41BC-87CC-E1F3133649A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  <a:lum bright="4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1914" y="3023502"/>
            <a:ext cx="4397263" cy="1036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929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Custom 1">
      <a:dk1>
        <a:srgbClr val="FFFFFF"/>
      </a:dk1>
      <a:lt1>
        <a:sysClr val="window" lastClr="FFFFFF"/>
      </a:lt1>
      <a:dk2>
        <a:srgbClr val="FFFFFF"/>
      </a:dk2>
      <a:lt2>
        <a:srgbClr val="E7E6E6"/>
      </a:lt2>
      <a:accent1>
        <a:srgbClr val="FFFFFF"/>
      </a:accent1>
      <a:accent2>
        <a:srgbClr val="5FFF95"/>
      </a:accent2>
      <a:accent3>
        <a:srgbClr val="40ADA5"/>
      </a:accent3>
      <a:accent4>
        <a:srgbClr val="FCDBD5"/>
      </a:accent4>
      <a:accent5>
        <a:srgbClr val="060456"/>
      </a:accent5>
      <a:accent6>
        <a:srgbClr val="F55755"/>
      </a:accent6>
      <a:hlink>
        <a:srgbClr val="0563C1"/>
      </a:hlink>
      <a:folHlink>
        <a:srgbClr val="954F72"/>
      </a:folHlink>
    </a:clrScheme>
    <a:fontScheme name="NOR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orce_presentasjonsmal.potx" id="{1C1DD541-92FD-4378-B828-4EE620A510F1}" vid="{07774EA9-9EBA-486B-A844-F872332034A7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507</TotalTime>
  <Words>661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Helvetica Light</vt:lpstr>
      <vt:lpstr>Office-tema</vt:lpstr>
      <vt:lpstr>Satellite-Based National Intertidal-Zone Mapping of Continental Norway with Sentinel-1&amp;2</vt:lpstr>
      <vt:lpstr>The Intertidal Zone (ITZ) is … </vt:lpstr>
      <vt:lpstr>Methods</vt:lpstr>
      <vt:lpstr>National Processing</vt:lpstr>
      <vt:lpstr>PowerPoint-presentasjon</vt:lpstr>
      <vt:lpstr>Conclusion and Outlook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Microsoft Office User</dc:creator>
  <cp:lastModifiedBy>Tomas Holmern</cp:lastModifiedBy>
  <cp:revision>3</cp:revision>
  <dcterms:created xsi:type="dcterms:W3CDTF">2018-12-03T12:40:21Z</dcterms:created>
  <dcterms:modified xsi:type="dcterms:W3CDTF">2021-03-16T09:12:06Z</dcterms:modified>
</cp:coreProperties>
</file>